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handoutMasterIdLst>
    <p:handoutMasterId r:id="rId29"/>
  </p:handoutMasterIdLst>
  <p:sldIdLst>
    <p:sldId id="305" r:id="rId2"/>
    <p:sldId id="308" r:id="rId3"/>
    <p:sldId id="309" r:id="rId4"/>
    <p:sldId id="297" r:id="rId5"/>
    <p:sldId id="285" r:id="rId6"/>
    <p:sldId id="306" r:id="rId7"/>
    <p:sldId id="307" r:id="rId8"/>
    <p:sldId id="275" r:id="rId9"/>
    <p:sldId id="290" r:id="rId10"/>
    <p:sldId id="276" r:id="rId11"/>
    <p:sldId id="274" r:id="rId12"/>
    <p:sldId id="291" r:id="rId13"/>
    <p:sldId id="278" r:id="rId14"/>
    <p:sldId id="292" r:id="rId15"/>
    <p:sldId id="310" r:id="rId16"/>
    <p:sldId id="279" r:id="rId17"/>
    <p:sldId id="280" r:id="rId18"/>
    <p:sldId id="287" r:id="rId19"/>
    <p:sldId id="294" r:id="rId20"/>
    <p:sldId id="311" r:id="rId21"/>
    <p:sldId id="296" r:id="rId22"/>
    <p:sldId id="299" r:id="rId23"/>
    <p:sldId id="300" r:id="rId24"/>
    <p:sldId id="304" r:id="rId25"/>
    <p:sldId id="301" r:id="rId26"/>
    <p:sldId id="295" r:id="rId2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cnabo" initials="a" lastIdx="3" clrIdx="0"/>
  <p:cmAuthor id="1" name="afs02e" initials="a" lastIdx="4" clrIdx="1">
    <p:extLst/>
  </p:cmAuthor>
  <p:cmAuthor id="2" name="Paul" initials="PC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FF00FF"/>
    <a:srgbClr val="FFFFFF"/>
    <a:srgbClr val="235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8" autoAdjust="0"/>
    <p:restoredTop sz="94724" autoAdjust="0"/>
  </p:normalViewPr>
  <p:slideViewPr>
    <p:cSldViewPr>
      <p:cViewPr varScale="1">
        <p:scale>
          <a:sx n="112" d="100"/>
          <a:sy n="112" d="100"/>
        </p:scale>
        <p:origin x="133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50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cdud-my.sharepoint.com/personal/fernanir_tcd_ie/Documents/04_Bibliography/Reports/PublicSectorEnergySav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tcdud-my.sharepoint.com/personal/fernanir_tcd_ie/Documents/04_Bibliography/Reports/PublicSectorEnergySav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tcdud-my.sharepoint.com/personal/fernanir_tcd_ie/Documents/04_Bibliography/Reports/PublicSectorEnergySavin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tcdud-my.sharepoint.com/personal/fernanir_tcd_ie/Documents/04_Bibliography/Reports/PublicSectorEnergySavin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69017094017094"/>
          <c:y val="0.17304166666666668"/>
          <c:w val="1"/>
          <c:h val="0.7269309880815071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130555555555551"/>
          <c:y val="1.3232905982905984E-2"/>
          <c:w val="0.30869444444444444"/>
          <c:h val="0.457935897435897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69017094017094"/>
          <c:y val="0.17304166666666668"/>
          <c:w val="1"/>
          <c:h val="0.72693098808150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Sheet1!$D$30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Sheet1!$D$31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Sheet1!$E$30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Sheet1!$E$31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92824288"/>
        <c:axId val="192824680"/>
      </c:barChart>
      <c:catAx>
        <c:axId val="192824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2824680"/>
        <c:crosses val="autoZero"/>
        <c:auto val="1"/>
        <c:lblAlgn val="ctr"/>
        <c:lblOffset val="100"/>
        <c:noMultiLvlLbl val="0"/>
      </c:catAx>
      <c:valAx>
        <c:axId val="192824680"/>
        <c:scaling>
          <c:orientation val="minMax"/>
          <c:max val="0.4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9282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69017094017094"/>
          <c:y val="0.17304166666666668"/>
          <c:w val="1"/>
          <c:h val="0.72693098808150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Sheet1!$D$30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Sheet1!$D$32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Sheet1!$E$30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Sheet1!$E$32</c:f>
              <c:numCache>
                <c:formatCode>0%</c:formatCode>
                <c:ptCount val="1"/>
                <c:pt idx="0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92825464"/>
        <c:axId val="192825856"/>
      </c:barChart>
      <c:catAx>
        <c:axId val="1928254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2825856"/>
        <c:crosses val="autoZero"/>
        <c:auto val="1"/>
        <c:lblAlgn val="ctr"/>
        <c:lblOffset val="100"/>
        <c:noMultiLvlLbl val="0"/>
      </c:catAx>
      <c:valAx>
        <c:axId val="192825856"/>
        <c:scaling>
          <c:orientation val="minMax"/>
          <c:max val="0.4"/>
        </c:scaling>
        <c:delete val="1"/>
        <c:axPos val="l"/>
        <c:numFmt formatCode="0%" sourceLinked="1"/>
        <c:majorTickMark val="out"/>
        <c:minorTickMark val="none"/>
        <c:tickLblPos val="nextTo"/>
        <c:crossAx val="1928254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69017094017094"/>
          <c:y val="0.17304166666666668"/>
          <c:w val="1"/>
          <c:h val="0.72693098808150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Sheet1!$D$30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Sheet1!$D$33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Sheet1!$E$30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Sheet1!$E$33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92826640"/>
        <c:axId val="293481656"/>
      </c:barChart>
      <c:catAx>
        <c:axId val="1928266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93481656"/>
        <c:crosses val="autoZero"/>
        <c:auto val="1"/>
        <c:lblAlgn val="ctr"/>
        <c:lblOffset val="100"/>
        <c:noMultiLvlLbl val="0"/>
      </c:catAx>
      <c:valAx>
        <c:axId val="293481656"/>
        <c:scaling>
          <c:orientation val="minMax"/>
          <c:max val="0.4"/>
        </c:scaling>
        <c:delete val="1"/>
        <c:axPos val="l"/>
        <c:numFmt formatCode="0%" sourceLinked="1"/>
        <c:majorTickMark val="out"/>
        <c:minorTickMark val="none"/>
        <c:tickLblPos val="nextTo"/>
        <c:crossAx val="19282664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E075A7-0996-4451-AD67-E7CE085FF7B5}" type="doc">
      <dgm:prSet loTypeId="urn:microsoft.com/office/officeart/2005/8/layout/radial6" loCatId="cycle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n-IE"/>
        </a:p>
      </dgm:t>
    </dgm:pt>
    <dgm:pt modelId="{05B3BEE5-A0DA-4238-894C-79EFAB3A5D3A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sz="1600" dirty="0" smtClean="0"/>
            <a:t>GWSs</a:t>
          </a:r>
          <a:endParaRPr lang="en-IE" sz="1600" dirty="0"/>
        </a:p>
      </dgm:t>
    </dgm:pt>
    <dgm:pt modelId="{2FF521C4-C448-4A6D-9CC4-1D96C30CA200}" type="parTrans" cxnId="{6699FFBE-2380-4274-BCDF-724DA1C5A1BA}">
      <dgm:prSet/>
      <dgm:spPr/>
      <dgm:t>
        <a:bodyPr/>
        <a:lstStyle/>
        <a:p>
          <a:endParaRPr lang="en-IE" sz="1600"/>
        </a:p>
      </dgm:t>
    </dgm:pt>
    <dgm:pt modelId="{F1B23FC1-79F6-44AF-95FC-55F427AB8534}" type="sibTrans" cxnId="{6699FFBE-2380-4274-BCDF-724DA1C5A1BA}">
      <dgm:prSet/>
      <dgm:spPr/>
      <dgm:t>
        <a:bodyPr/>
        <a:lstStyle/>
        <a:p>
          <a:endParaRPr lang="en-IE" sz="1600"/>
        </a:p>
      </dgm:t>
    </dgm:pt>
    <dgm:pt modelId="{476A44A6-5B03-49B8-9AFB-18BC111ECFC3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sz="1600" dirty="0" smtClean="0"/>
            <a:t>1. End users</a:t>
          </a:r>
          <a:endParaRPr lang="en-IE" sz="1600" dirty="0"/>
        </a:p>
      </dgm:t>
    </dgm:pt>
    <dgm:pt modelId="{4AAA25CD-AEA8-48A2-A2FB-4BFC2B3FABEA}" type="parTrans" cxnId="{0968FD16-258B-42A7-ABBF-7E5E09FC8FA1}">
      <dgm:prSet/>
      <dgm:spPr/>
      <dgm:t>
        <a:bodyPr/>
        <a:lstStyle/>
        <a:p>
          <a:endParaRPr lang="en-IE" sz="1600"/>
        </a:p>
      </dgm:t>
    </dgm:pt>
    <dgm:pt modelId="{D372DC68-E50E-4167-AFC3-EE708132E0A0}" type="sibTrans" cxnId="{0968FD16-258B-42A7-ABBF-7E5E09FC8FA1}">
      <dgm:prSet/>
      <dgm:spPr/>
      <dgm:t>
        <a:bodyPr/>
        <a:lstStyle/>
        <a:p>
          <a:endParaRPr lang="en-IE" sz="1600"/>
        </a:p>
      </dgm:t>
    </dgm:pt>
    <dgm:pt modelId="{C5E0BDA3-1D39-4507-B5C4-82CBC3744030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sz="1600" dirty="0" smtClean="0"/>
            <a:t>3. Capital funder</a:t>
          </a:r>
          <a:endParaRPr lang="en-IE" sz="1600" dirty="0"/>
        </a:p>
      </dgm:t>
    </dgm:pt>
    <dgm:pt modelId="{4CB92D6D-5B03-457D-99B2-64B0003FED30}" type="parTrans" cxnId="{5B791AAE-FEA4-4F79-96BD-892BEB32B78A}">
      <dgm:prSet/>
      <dgm:spPr/>
      <dgm:t>
        <a:bodyPr/>
        <a:lstStyle/>
        <a:p>
          <a:endParaRPr lang="en-IE" sz="1600"/>
        </a:p>
      </dgm:t>
    </dgm:pt>
    <dgm:pt modelId="{6F32A035-5B8E-40EE-917F-137F48116DC7}" type="sibTrans" cxnId="{5B791AAE-FEA4-4F79-96BD-892BEB32B78A}">
      <dgm:prSet/>
      <dgm:spPr/>
      <dgm:t>
        <a:bodyPr/>
        <a:lstStyle/>
        <a:p>
          <a:endParaRPr lang="en-IE" sz="1600"/>
        </a:p>
      </dgm:t>
    </dgm:pt>
    <dgm:pt modelId="{D822F321-FB02-47BA-93EF-B8438350A4F6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sz="1600" dirty="0" smtClean="0"/>
            <a:t>4. Designer</a:t>
          </a:r>
          <a:endParaRPr lang="en-IE" sz="1600" dirty="0"/>
        </a:p>
      </dgm:t>
    </dgm:pt>
    <dgm:pt modelId="{543CD5A7-3B0E-4428-A93E-42611A35A81D}" type="parTrans" cxnId="{CCAC7C67-76C9-422A-9A60-06E7606051EE}">
      <dgm:prSet/>
      <dgm:spPr/>
      <dgm:t>
        <a:bodyPr/>
        <a:lstStyle/>
        <a:p>
          <a:endParaRPr lang="en-IE" sz="1600"/>
        </a:p>
      </dgm:t>
    </dgm:pt>
    <dgm:pt modelId="{3C566ECE-B4D2-4571-9969-74E42BE7C38B}" type="sibTrans" cxnId="{CCAC7C67-76C9-422A-9A60-06E7606051EE}">
      <dgm:prSet/>
      <dgm:spPr/>
      <dgm:t>
        <a:bodyPr/>
        <a:lstStyle/>
        <a:p>
          <a:endParaRPr lang="en-IE" sz="1600"/>
        </a:p>
      </dgm:t>
    </dgm:pt>
    <dgm:pt modelId="{0CB9B29A-22DA-4BD4-BE0D-A2B091309B7E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sz="1600" dirty="0" smtClean="0"/>
            <a:t>5. Operator</a:t>
          </a:r>
          <a:endParaRPr lang="en-IE" sz="1600" dirty="0"/>
        </a:p>
      </dgm:t>
    </dgm:pt>
    <dgm:pt modelId="{B7359CD7-8486-4BF0-8B15-71E90E5DB76E}" type="parTrans" cxnId="{F0308FC8-4FCC-49CC-A833-C3CC7DFA9794}">
      <dgm:prSet/>
      <dgm:spPr/>
      <dgm:t>
        <a:bodyPr/>
        <a:lstStyle/>
        <a:p>
          <a:endParaRPr lang="en-IE" sz="1600"/>
        </a:p>
      </dgm:t>
    </dgm:pt>
    <dgm:pt modelId="{72B18DB4-C1ED-48E6-AF93-A3DF7617E36D}" type="sibTrans" cxnId="{F0308FC8-4FCC-49CC-A833-C3CC7DFA9794}">
      <dgm:prSet/>
      <dgm:spPr/>
      <dgm:t>
        <a:bodyPr/>
        <a:lstStyle/>
        <a:p>
          <a:endParaRPr lang="en-IE" sz="1600"/>
        </a:p>
      </dgm:t>
    </dgm:pt>
    <dgm:pt modelId="{CA9745C0-9055-491A-844F-52AA83B0894B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IE" sz="1600" dirty="0" smtClean="0"/>
            <a:t>2. Policy makers</a:t>
          </a:r>
          <a:endParaRPr lang="en-IE" sz="1600" dirty="0"/>
        </a:p>
      </dgm:t>
    </dgm:pt>
    <dgm:pt modelId="{B977207C-E11C-4DE7-97C2-D2B8B5109DFF}" type="parTrans" cxnId="{A2F60B7F-B15E-4206-88C8-86F8C4F63CD3}">
      <dgm:prSet/>
      <dgm:spPr/>
      <dgm:t>
        <a:bodyPr/>
        <a:lstStyle/>
        <a:p>
          <a:endParaRPr lang="en-IE" sz="1600"/>
        </a:p>
      </dgm:t>
    </dgm:pt>
    <dgm:pt modelId="{AA3D6CB8-BAED-467D-9409-3559E49C95C1}" type="sibTrans" cxnId="{A2F60B7F-B15E-4206-88C8-86F8C4F63CD3}">
      <dgm:prSet/>
      <dgm:spPr/>
      <dgm:t>
        <a:bodyPr/>
        <a:lstStyle/>
        <a:p>
          <a:endParaRPr lang="en-IE" sz="1600"/>
        </a:p>
      </dgm:t>
    </dgm:pt>
    <dgm:pt modelId="{CBFC5474-5E31-402A-90BB-96CA50D33753}" type="pres">
      <dgm:prSet presAssocID="{60E075A7-0996-4451-AD67-E7CE085FF7B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A771B4C0-3E90-4038-BA08-F7D05900863C}" type="pres">
      <dgm:prSet presAssocID="{05B3BEE5-A0DA-4238-894C-79EFAB3A5D3A}" presName="centerShape" presStyleLbl="node0" presStyleIdx="0" presStyleCnt="1" custScaleX="69323" custScaleY="60731"/>
      <dgm:spPr/>
      <dgm:t>
        <a:bodyPr/>
        <a:lstStyle/>
        <a:p>
          <a:endParaRPr lang="en-IE"/>
        </a:p>
      </dgm:t>
    </dgm:pt>
    <dgm:pt modelId="{EC01C118-0D73-474F-BEEF-CFA170547394}" type="pres">
      <dgm:prSet presAssocID="{476A44A6-5B03-49B8-9AFB-18BC111ECFC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EB399DC-593E-415F-B570-6A051773B02F}" type="pres">
      <dgm:prSet presAssocID="{476A44A6-5B03-49B8-9AFB-18BC111ECFC3}" presName="dummy" presStyleCnt="0"/>
      <dgm:spPr/>
    </dgm:pt>
    <dgm:pt modelId="{904F0CEE-8E87-486F-B094-5628929EDC49}" type="pres">
      <dgm:prSet presAssocID="{D372DC68-E50E-4167-AFC3-EE708132E0A0}" presName="sibTrans" presStyleLbl="sibTrans2D1" presStyleIdx="0" presStyleCnt="5"/>
      <dgm:spPr/>
      <dgm:t>
        <a:bodyPr/>
        <a:lstStyle/>
        <a:p>
          <a:endParaRPr lang="en-IE"/>
        </a:p>
      </dgm:t>
    </dgm:pt>
    <dgm:pt modelId="{2F3D6CA0-B816-4243-A4C8-91F068417D99}" type="pres">
      <dgm:prSet presAssocID="{CA9745C0-9055-491A-844F-52AA83B0894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D5E3241-1C2C-4342-B12E-8491B564CD80}" type="pres">
      <dgm:prSet presAssocID="{CA9745C0-9055-491A-844F-52AA83B0894B}" presName="dummy" presStyleCnt="0"/>
      <dgm:spPr/>
    </dgm:pt>
    <dgm:pt modelId="{65DEDFF8-3CF1-409D-A2FA-F355A44E1CB9}" type="pres">
      <dgm:prSet presAssocID="{AA3D6CB8-BAED-467D-9409-3559E49C95C1}" presName="sibTrans" presStyleLbl="sibTrans2D1" presStyleIdx="1" presStyleCnt="5"/>
      <dgm:spPr/>
      <dgm:t>
        <a:bodyPr/>
        <a:lstStyle/>
        <a:p>
          <a:endParaRPr lang="en-IE"/>
        </a:p>
      </dgm:t>
    </dgm:pt>
    <dgm:pt modelId="{12993F66-5855-463F-8B1C-FFA5AEED28F7}" type="pres">
      <dgm:prSet presAssocID="{C5E0BDA3-1D39-4507-B5C4-82CBC374403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51DC2C0-8C8B-437A-A88F-7577A7E87467}" type="pres">
      <dgm:prSet presAssocID="{C5E0BDA3-1D39-4507-B5C4-82CBC3744030}" presName="dummy" presStyleCnt="0"/>
      <dgm:spPr/>
    </dgm:pt>
    <dgm:pt modelId="{1745E78C-B4EE-4344-9A2F-AF2AE6C502E8}" type="pres">
      <dgm:prSet presAssocID="{6F32A035-5B8E-40EE-917F-137F48116DC7}" presName="sibTrans" presStyleLbl="sibTrans2D1" presStyleIdx="2" presStyleCnt="5"/>
      <dgm:spPr/>
      <dgm:t>
        <a:bodyPr/>
        <a:lstStyle/>
        <a:p>
          <a:endParaRPr lang="en-IE"/>
        </a:p>
      </dgm:t>
    </dgm:pt>
    <dgm:pt modelId="{DE631482-7A1F-4A55-837A-5B59AE223D1A}" type="pres">
      <dgm:prSet presAssocID="{D822F321-FB02-47BA-93EF-B8438350A4F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986979F-34F9-4E59-B777-1B3FB006079A}" type="pres">
      <dgm:prSet presAssocID="{D822F321-FB02-47BA-93EF-B8438350A4F6}" presName="dummy" presStyleCnt="0"/>
      <dgm:spPr/>
    </dgm:pt>
    <dgm:pt modelId="{3C8DF13C-C71B-4AF1-9023-60D3F41EDFF2}" type="pres">
      <dgm:prSet presAssocID="{3C566ECE-B4D2-4571-9969-74E42BE7C38B}" presName="sibTrans" presStyleLbl="sibTrans2D1" presStyleIdx="3" presStyleCnt="5"/>
      <dgm:spPr/>
      <dgm:t>
        <a:bodyPr/>
        <a:lstStyle/>
        <a:p>
          <a:endParaRPr lang="en-IE"/>
        </a:p>
      </dgm:t>
    </dgm:pt>
    <dgm:pt modelId="{AA14CD4B-3A2A-4D93-9C3C-E4056DC23FD4}" type="pres">
      <dgm:prSet presAssocID="{0CB9B29A-22DA-4BD4-BE0D-A2B091309B7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4E9C879-9DCA-45BA-9DC7-F7CA9EED0EA2}" type="pres">
      <dgm:prSet presAssocID="{0CB9B29A-22DA-4BD4-BE0D-A2B091309B7E}" presName="dummy" presStyleCnt="0"/>
      <dgm:spPr/>
    </dgm:pt>
    <dgm:pt modelId="{5830DA07-7433-406D-9445-441A6D97789D}" type="pres">
      <dgm:prSet presAssocID="{72B18DB4-C1ED-48E6-AF93-A3DF7617E36D}" presName="sibTrans" presStyleLbl="sibTrans2D1" presStyleIdx="4" presStyleCnt="5"/>
      <dgm:spPr/>
      <dgm:t>
        <a:bodyPr/>
        <a:lstStyle/>
        <a:p>
          <a:endParaRPr lang="en-IE"/>
        </a:p>
      </dgm:t>
    </dgm:pt>
  </dgm:ptLst>
  <dgm:cxnLst>
    <dgm:cxn modelId="{87058C38-8F21-49F3-BF13-3B7A42DFB9B0}" type="presOf" srcId="{6F32A035-5B8E-40EE-917F-137F48116DC7}" destId="{1745E78C-B4EE-4344-9A2F-AF2AE6C502E8}" srcOrd="0" destOrd="0" presId="urn:microsoft.com/office/officeart/2005/8/layout/radial6"/>
    <dgm:cxn modelId="{5B791AAE-FEA4-4F79-96BD-892BEB32B78A}" srcId="{05B3BEE5-A0DA-4238-894C-79EFAB3A5D3A}" destId="{C5E0BDA3-1D39-4507-B5C4-82CBC3744030}" srcOrd="2" destOrd="0" parTransId="{4CB92D6D-5B03-457D-99B2-64B0003FED30}" sibTransId="{6F32A035-5B8E-40EE-917F-137F48116DC7}"/>
    <dgm:cxn modelId="{9B39614D-A06A-4AC2-A8CB-32D14A1A22B5}" type="presOf" srcId="{3C566ECE-B4D2-4571-9969-74E42BE7C38B}" destId="{3C8DF13C-C71B-4AF1-9023-60D3F41EDFF2}" srcOrd="0" destOrd="0" presId="urn:microsoft.com/office/officeart/2005/8/layout/radial6"/>
    <dgm:cxn modelId="{6699FFBE-2380-4274-BCDF-724DA1C5A1BA}" srcId="{60E075A7-0996-4451-AD67-E7CE085FF7B5}" destId="{05B3BEE5-A0DA-4238-894C-79EFAB3A5D3A}" srcOrd="0" destOrd="0" parTransId="{2FF521C4-C448-4A6D-9CC4-1D96C30CA200}" sibTransId="{F1B23FC1-79F6-44AF-95FC-55F427AB8534}"/>
    <dgm:cxn modelId="{D23F0D8B-E1AE-4D16-879D-72B79FE9C8B9}" type="presOf" srcId="{D372DC68-E50E-4167-AFC3-EE708132E0A0}" destId="{904F0CEE-8E87-486F-B094-5628929EDC49}" srcOrd="0" destOrd="0" presId="urn:microsoft.com/office/officeart/2005/8/layout/radial6"/>
    <dgm:cxn modelId="{A2F60B7F-B15E-4206-88C8-86F8C4F63CD3}" srcId="{05B3BEE5-A0DA-4238-894C-79EFAB3A5D3A}" destId="{CA9745C0-9055-491A-844F-52AA83B0894B}" srcOrd="1" destOrd="0" parTransId="{B977207C-E11C-4DE7-97C2-D2B8B5109DFF}" sibTransId="{AA3D6CB8-BAED-467D-9409-3559E49C95C1}"/>
    <dgm:cxn modelId="{879176F5-4A84-4ED1-A8B7-E20BFE511426}" type="presOf" srcId="{0CB9B29A-22DA-4BD4-BE0D-A2B091309B7E}" destId="{AA14CD4B-3A2A-4D93-9C3C-E4056DC23FD4}" srcOrd="0" destOrd="0" presId="urn:microsoft.com/office/officeart/2005/8/layout/radial6"/>
    <dgm:cxn modelId="{969A0CA9-A2D5-4F00-BA6D-CCBA255E5F8B}" type="presOf" srcId="{D822F321-FB02-47BA-93EF-B8438350A4F6}" destId="{DE631482-7A1F-4A55-837A-5B59AE223D1A}" srcOrd="0" destOrd="0" presId="urn:microsoft.com/office/officeart/2005/8/layout/radial6"/>
    <dgm:cxn modelId="{1977B255-6791-466F-8A0D-5132B42F7011}" type="presOf" srcId="{CA9745C0-9055-491A-844F-52AA83B0894B}" destId="{2F3D6CA0-B816-4243-A4C8-91F068417D99}" srcOrd="0" destOrd="0" presId="urn:microsoft.com/office/officeart/2005/8/layout/radial6"/>
    <dgm:cxn modelId="{9EDEA905-E1A3-44D0-9764-70B604574FE9}" type="presOf" srcId="{05B3BEE5-A0DA-4238-894C-79EFAB3A5D3A}" destId="{A771B4C0-3E90-4038-BA08-F7D05900863C}" srcOrd="0" destOrd="0" presId="urn:microsoft.com/office/officeart/2005/8/layout/radial6"/>
    <dgm:cxn modelId="{2218F857-7A47-4986-8D32-D9CCF1A5ADD6}" type="presOf" srcId="{60E075A7-0996-4451-AD67-E7CE085FF7B5}" destId="{CBFC5474-5E31-402A-90BB-96CA50D33753}" srcOrd="0" destOrd="0" presId="urn:microsoft.com/office/officeart/2005/8/layout/radial6"/>
    <dgm:cxn modelId="{0968FD16-258B-42A7-ABBF-7E5E09FC8FA1}" srcId="{05B3BEE5-A0DA-4238-894C-79EFAB3A5D3A}" destId="{476A44A6-5B03-49B8-9AFB-18BC111ECFC3}" srcOrd="0" destOrd="0" parTransId="{4AAA25CD-AEA8-48A2-A2FB-4BFC2B3FABEA}" sibTransId="{D372DC68-E50E-4167-AFC3-EE708132E0A0}"/>
    <dgm:cxn modelId="{90B237F3-13DF-4BAF-8CF9-9CEC2F88B8C2}" type="presOf" srcId="{C5E0BDA3-1D39-4507-B5C4-82CBC3744030}" destId="{12993F66-5855-463F-8B1C-FFA5AEED28F7}" srcOrd="0" destOrd="0" presId="urn:microsoft.com/office/officeart/2005/8/layout/radial6"/>
    <dgm:cxn modelId="{F0308FC8-4FCC-49CC-A833-C3CC7DFA9794}" srcId="{05B3BEE5-A0DA-4238-894C-79EFAB3A5D3A}" destId="{0CB9B29A-22DA-4BD4-BE0D-A2B091309B7E}" srcOrd="4" destOrd="0" parTransId="{B7359CD7-8486-4BF0-8B15-71E90E5DB76E}" sibTransId="{72B18DB4-C1ED-48E6-AF93-A3DF7617E36D}"/>
    <dgm:cxn modelId="{C050E11E-2E0F-499C-B896-91017AD50EC0}" type="presOf" srcId="{476A44A6-5B03-49B8-9AFB-18BC111ECFC3}" destId="{EC01C118-0D73-474F-BEEF-CFA170547394}" srcOrd="0" destOrd="0" presId="urn:microsoft.com/office/officeart/2005/8/layout/radial6"/>
    <dgm:cxn modelId="{CCAC7C67-76C9-422A-9A60-06E7606051EE}" srcId="{05B3BEE5-A0DA-4238-894C-79EFAB3A5D3A}" destId="{D822F321-FB02-47BA-93EF-B8438350A4F6}" srcOrd="3" destOrd="0" parTransId="{543CD5A7-3B0E-4428-A93E-42611A35A81D}" sibTransId="{3C566ECE-B4D2-4571-9969-74E42BE7C38B}"/>
    <dgm:cxn modelId="{1FA3D472-5C33-4775-AC5B-3803E2DD7C84}" type="presOf" srcId="{72B18DB4-C1ED-48E6-AF93-A3DF7617E36D}" destId="{5830DA07-7433-406D-9445-441A6D97789D}" srcOrd="0" destOrd="0" presId="urn:microsoft.com/office/officeart/2005/8/layout/radial6"/>
    <dgm:cxn modelId="{E8019D0B-65EB-4E4E-89C1-B2AD420FE84C}" type="presOf" srcId="{AA3D6CB8-BAED-467D-9409-3559E49C95C1}" destId="{65DEDFF8-3CF1-409D-A2FA-F355A44E1CB9}" srcOrd="0" destOrd="0" presId="urn:microsoft.com/office/officeart/2005/8/layout/radial6"/>
    <dgm:cxn modelId="{84F8B851-D958-4351-BB2D-4ECA87240814}" type="presParOf" srcId="{CBFC5474-5E31-402A-90BB-96CA50D33753}" destId="{A771B4C0-3E90-4038-BA08-F7D05900863C}" srcOrd="0" destOrd="0" presId="urn:microsoft.com/office/officeart/2005/8/layout/radial6"/>
    <dgm:cxn modelId="{F3010C82-683D-43C7-889D-DB5E2E28FD9F}" type="presParOf" srcId="{CBFC5474-5E31-402A-90BB-96CA50D33753}" destId="{EC01C118-0D73-474F-BEEF-CFA170547394}" srcOrd="1" destOrd="0" presId="urn:microsoft.com/office/officeart/2005/8/layout/radial6"/>
    <dgm:cxn modelId="{42F837A9-6DF1-47F9-BBC3-0633208813B1}" type="presParOf" srcId="{CBFC5474-5E31-402A-90BB-96CA50D33753}" destId="{8EB399DC-593E-415F-B570-6A051773B02F}" srcOrd="2" destOrd="0" presId="urn:microsoft.com/office/officeart/2005/8/layout/radial6"/>
    <dgm:cxn modelId="{DB014FEE-1F50-48AE-A361-14C831C23BE9}" type="presParOf" srcId="{CBFC5474-5E31-402A-90BB-96CA50D33753}" destId="{904F0CEE-8E87-486F-B094-5628929EDC49}" srcOrd="3" destOrd="0" presId="urn:microsoft.com/office/officeart/2005/8/layout/radial6"/>
    <dgm:cxn modelId="{5386BD8F-AD7E-4203-9D19-3E9296A7BA74}" type="presParOf" srcId="{CBFC5474-5E31-402A-90BB-96CA50D33753}" destId="{2F3D6CA0-B816-4243-A4C8-91F068417D99}" srcOrd="4" destOrd="0" presId="urn:microsoft.com/office/officeart/2005/8/layout/radial6"/>
    <dgm:cxn modelId="{743C0793-E0F0-4ACB-A530-07280B1FAD19}" type="presParOf" srcId="{CBFC5474-5E31-402A-90BB-96CA50D33753}" destId="{6D5E3241-1C2C-4342-B12E-8491B564CD80}" srcOrd="5" destOrd="0" presId="urn:microsoft.com/office/officeart/2005/8/layout/radial6"/>
    <dgm:cxn modelId="{4B5EBBF4-A017-4424-A4BF-17207C3C67F0}" type="presParOf" srcId="{CBFC5474-5E31-402A-90BB-96CA50D33753}" destId="{65DEDFF8-3CF1-409D-A2FA-F355A44E1CB9}" srcOrd="6" destOrd="0" presId="urn:microsoft.com/office/officeart/2005/8/layout/radial6"/>
    <dgm:cxn modelId="{CE711E0A-A92C-475A-B039-699214A36DC1}" type="presParOf" srcId="{CBFC5474-5E31-402A-90BB-96CA50D33753}" destId="{12993F66-5855-463F-8B1C-FFA5AEED28F7}" srcOrd="7" destOrd="0" presId="urn:microsoft.com/office/officeart/2005/8/layout/radial6"/>
    <dgm:cxn modelId="{3336E04D-5B95-4DC1-97AE-C83E1738042D}" type="presParOf" srcId="{CBFC5474-5E31-402A-90BB-96CA50D33753}" destId="{351DC2C0-8C8B-437A-A88F-7577A7E87467}" srcOrd="8" destOrd="0" presId="urn:microsoft.com/office/officeart/2005/8/layout/radial6"/>
    <dgm:cxn modelId="{4C60216E-2C06-4D6E-884E-1617059686F0}" type="presParOf" srcId="{CBFC5474-5E31-402A-90BB-96CA50D33753}" destId="{1745E78C-B4EE-4344-9A2F-AF2AE6C502E8}" srcOrd="9" destOrd="0" presId="urn:microsoft.com/office/officeart/2005/8/layout/radial6"/>
    <dgm:cxn modelId="{14F1FDEE-A0AA-4768-A647-E9689056B57D}" type="presParOf" srcId="{CBFC5474-5E31-402A-90BB-96CA50D33753}" destId="{DE631482-7A1F-4A55-837A-5B59AE223D1A}" srcOrd="10" destOrd="0" presId="urn:microsoft.com/office/officeart/2005/8/layout/radial6"/>
    <dgm:cxn modelId="{D234CC4C-5F25-44BB-80F8-516D317784E4}" type="presParOf" srcId="{CBFC5474-5E31-402A-90BB-96CA50D33753}" destId="{1986979F-34F9-4E59-B777-1B3FB006079A}" srcOrd="11" destOrd="0" presId="urn:microsoft.com/office/officeart/2005/8/layout/radial6"/>
    <dgm:cxn modelId="{BDBB516C-74B1-4B9B-BA5C-48C9B2BD40EA}" type="presParOf" srcId="{CBFC5474-5E31-402A-90BB-96CA50D33753}" destId="{3C8DF13C-C71B-4AF1-9023-60D3F41EDFF2}" srcOrd="12" destOrd="0" presId="urn:microsoft.com/office/officeart/2005/8/layout/radial6"/>
    <dgm:cxn modelId="{59BD96D7-7BAA-48AA-91EF-825D41058E54}" type="presParOf" srcId="{CBFC5474-5E31-402A-90BB-96CA50D33753}" destId="{AA14CD4B-3A2A-4D93-9C3C-E4056DC23FD4}" srcOrd="13" destOrd="0" presId="urn:microsoft.com/office/officeart/2005/8/layout/radial6"/>
    <dgm:cxn modelId="{45088385-5B1B-4B18-A679-C8D8C49F199E}" type="presParOf" srcId="{CBFC5474-5E31-402A-90BB-96CA50D33753}" destId="{D4E9C879-9DCA-45BA-9DC7-F7CA9EED0EA2}" srcOrd="14" destOrd="0" presId="urn:microsoft.com/office/officeart/2005/8/layout/radial6"/>
    <dgm:cxn modelId="{FE58284A-0608-46F6-A061-04893F00725F}" type="presParOf" srcId="{CBFC5474-5E31-402A-90BB-96CA50D33753}" destId="{5830DA07-7433-406D-9445-441A6D97789D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F7C44-C5E1-40BC-99B2-44B7668C3934}" type="datetimeFigureOut">
              <a:rPr lang="en-IE" smtClean="0"/>
              <a:pPr/>
              <a:t>25/04/2018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48DE4-2C85-4434-B96B-8CFD273686A1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4314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3481E-3AAE-40C5-A301-D3FCCE8263B1}" type="datetimeFigureOut">
              <a:rPr lang="en-IE" smtClean="0"/>
              <a:pPr/>
              <a:t>25/04/2018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275F1-D1B7-4942-9BF8-56A4B023D59C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78779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275F1-D1B7-4942-9BF8-56A4B023D59C}" type="slidenum">
              <a:rPr lang="en-IE" smtClean="0"/>
              <a:pPr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92505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64386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01932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0028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14435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18671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18771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16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091684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177873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18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263189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19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4332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73273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20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820014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21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684857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22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88059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23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269435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24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7554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25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98962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275F1-D1B7-4942-9BF8-56A4B023D59C}" type="slidenum">
              <a:rPr lang="en-IE" smtClean="0"/>
              <a:pPr/>
              <a:t>26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02852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7603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5602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11323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82184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9935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791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C53C-B241-9D40-AF10-5C2F1B64E103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4360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/>
            </a:lvl1pPr>
          </a:lstStyle>
          <a:p>
            <a:r>
              <a:rPr lang="en-GB" dirty="0" smtClean="0"/>
              <a:t>Title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en-GB" dirty="0" smtClean="0"/>
              <a:t>Subtitle</a:t>
            </a:r>
          </a:p>
        </p:txBody>
      </p:sp>
      <p:pic>
        <p:nvPicPr>
          <p:cNvPr id="11" name="10 Imagen" descr="6 logos - 1 row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33065"/>
            <a:ext cx="9144000" cy="824935"/>
          </a:xfrm>
          <a:prstGeom prst="rect">
            <a:avLst/>
          </a:prstGeom>
        </p:spPr>
      </p:pic>
      <p:pic>
        <p:nvPicPr>
          <p:cNvPr id="12" name="11 Imagen" descr="Dwr Uisce + TCD&amp;BU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40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92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3404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F591535-C7A1-4086-9D6F-95BFFE240427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8" name="7 Imagen" descr="TCD_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6248400"/>
            <a:ext cx="1981200" cy="580047"/>
          </a:xfrm>
          <a:prstGeom prst="rect">
            <a:avLst/>
          </a:prstGeom>
        </p:spPr>
      </p:pic>
      <p:pic>
        <p:nvPicPr>
          <p:cNvPr id="9" name="8 Imagen" descr="Bangor_transp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153400" y="6160582"/>
            <a:ext cx="990600" cy="69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3404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F591535-C7A1-4086-9D6F-95BFFE240427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8" name="7 Imagen" descr="TCD_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6248400"/>
            <a:ext cx="1981200" cy="580047"/>
          </a:xfrm>
          <a:prstGeom prst="rect">
            <a:avLst/>
          </a:prstGeom>
        </p:spPr>
      </p:pic>
      <p:pic>
        <p:nvPicPr>
          <p:cNvPr id="9" name="8 Imagen" descr="Bangor_transp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153400" y="6160582"/>
            <a:ext cx="990600" cy="69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44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3404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F591535-C7A1-4086-9D6F-95BFFE240427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7" name="6 Imagen" descr="TCD_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6248400"/>
            <a:ext cx="1981200" cy="580047"/>
          </a:xfrm>
          <a:prstGeom prst="rect">
            <a:avLst/>
          </a:prstGeom>
        </p:spPr>
      </p:pic>
      <p:pic>
        <p:nvPicPr>
          <p:cNvPr id="8" name="7 Imagen" descr="Bangor_transp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153400" y="6160582"/>
            <a:ext cx="990600" cy="69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3404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F591535-C7A1-4086-9D6F-95BFFE240427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8" name="7 Imagen" descr="TCD_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6248400"/>
            <a:ext cx="1981200" cy="580047"/>
          </a:xfrm>
          <a:prstGeom prst="rect">
            <a:avLst/>
          </a:prstGeom>
        </p:spPr>
      </p:pic>
      <p:pic>
        <p:nvPicPr>
          <p:cNvPr id="9" name="8 Imagen" descr="Bangor_transp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153400" y="6160582"/>
            <a:ext cx="990600" cy="69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76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3404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F591535-C7A1-4086-9D6F-95BFFE240427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9" name="8 Imagen" descr="TCD_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6248400"/>
            <a:ext cx="1981200" cy="580047"/>
          </a:xfrm>
          <a:prstGeom prst="rect">
            <a:avLst/>
          </a:prstGeom>
        </p:spPr>
      </p:pic>
      <p:pic>
        <p:nvPicPr>
          <p:cNvPr id="10" name="9 Imagen" descr="Bangor_transp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153400" y="6160582"/>
            <a:ext cx="990600" cy="69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10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3404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F591535-C7A1-4086-9D6F-95BFFE240427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11" name="10 Imagen" descr="TCD_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6248400"/>
            <a:ext cx="1981200" cy="580047"/>
          </a:xfrm>
          <a:prstGeom prst="rect">
            <a:avLst/>
          </a:prstGeom>
        </p:spPr>
      </p:pic>
      <p:pic>
        <p:nvPicPr>
          <p:cNvPr id="12" name="11 Imagen" descr="Bangor_transp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153400" y="6160582"/>
            <a:ext cx="990600" cy="69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0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3404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F591535-C7A1-4086-9D6F-95BFFE240427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7" name="6 Imagen" descr="TCD_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6248400"/>
            <a:ext cx="1981200" cy="580047"/>
          </a:xfrm>
          <a:prstGeom prst="rect">
            <a:avLst/>
          </a:prstGeom>
        </p:spPr>
      </p:pic>
      <p:pic>
        <p:nvPicPr>
          <p:cNvPr id="8" name="7 Imagen" descr="Bangor_transp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153400" y="6160582"/>
            <a:ext cx="990600" cy="69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8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3404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F591535-C7A1-4086-9D6F-95BFFE240427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6" name="5 Imagen" descr="TCD_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6248400"/>
            <a:ext cx="1981200" cy="580047"/>
          </a:xfrm>
          <a:prstGeom prst="rect">
            <a:avLst/>
          </a:prstGeom>
        </p:spPr>
      </p:pic>
      <p:pic>
        <p:nvPicPr>
          <p:cNvPr id="7" name="6 Imagen" descr="Bangor_transp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153400" y="6160582"/>
            <a:ext cx="990600" cy="69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8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3404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F591535-C7A1-4086-9D6F-95BFFE240427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9" name="8 Imagen" descr="TCD_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6248400"/>
            <a:ext cx="1981200" cy="580047"/>
          </a:xfrm>
          <a:prstGeom prst="rect">
            <a:avLst/>
          </a:prstGeom>
        </p:spPr>
      </p:pic>
      <p:pic>
        <p:nvPicPr>
          <p:cNvPr id="10" name="9 Imagen" descr="Bangor_transp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153400" y="6160582"/>
            <a:ext cx="990600" cy="69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95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3404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F591535-C7A1-4086-9D6F-95BFFE240427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9" name="8 Imagen" descr="TCD_transp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" y="6248400"/>
            <a:ext cx="1981200" cy="580047"/>
          </a:xfrm>
          <a:prstGeom prst="rect">
            <a:avLst/>
          </a:prstGeom>
        </p:spPr>
      </p:pic>
      <p:pic>
        <p:nvPicPr>
          <p:cNvPr id="10" name="9 Imagen" descr="Bangor_transp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153400" y="6160582"/>
            <a:ext cx="990600" cy="69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13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33800" y="634047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CF591535-C7A1-4086-9D6F-95BFFE240427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8" name="7 Imagen" descr="TCD_transp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28600" y="6248400"/>
            <a:ext cx="1981200" cy="580047"/>
          </a:xfrm>
          <a:prstGeom prst="rect">
            <a:avLst/>
          </a:prstGeom>
        </p:spPr>
      </p:pic>
      <p:pic>
        <p:nvPicPr>
          <p:cNvPr id="9" name="8 Imagen" descr="Bangor_transp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153400" y="6160582"/>
            <a:ext cx="990600" cy="69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15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fernanir@tcd.ie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29000" y="3256404"/>
            <a:ext cx="4995333" cy="120032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en-IE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-Bold"/>
              </a:rPr>
              <a:t>Case study 2: </a:t>
            </a:r>
          </a:p>
          <a:p>
            <a:pPr algn="r"/>
            <a:r>
              <a:rPr lang="en-IE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-Bold"/>
              </a:rPr>
              <a:t>Rural communities in Ireland </a:t>
            </a:r>
          </a:p>
          <a:p>
            <a:pPr algn="r"/>
            <a:r>
              <a:rPr lang="en-IE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-Bold"/>
              </a:rPr>
              <a:t>what can we apply?</a:t>
            </a:r>
            <a:endParaRPr lang="en-IE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Calibri-Bold"/>
            </a:endParaRPr>
          </a:p>
        </p:txBody>
      </p:sp>
      <p:cxnSp>
        <p:nvCxnSpPr>
          <p:cNvPr id="8" name="Conector recto 12"/>
          <p:cNvCxnSpPr/>
          <p:nvPr/>
        </p:nvCxnSpPr>
        <p:spPr>
          <a:xfrm>
            <a:off x="2887889" y="4508841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13"/>
          <p:cNvCxnSpPr/>
          <p:nvPr/>
        </p:nvCxnSpPr>
        <p:spPr>
          <a:xfrm>
            <a:off x="3733800" y="4410254"/>
            <a:ext cx="4896000" cy="1203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458200" y="4267200"/>
            <a:ext cx="0" cy="39600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4663200"/>
            <a:ext cx="4004733" cy="1200329"/>
          </a:xfrm>
          <a:prstGeom prst="rect">
            <a:avLst/>
          </a:prstGeom>
          <a:ln w="3175">
            <a:noFill/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dirty="0"/>
              <a:t>Irene </a:t>
            </a:r>
            <a:r>
              <a:rPr lang="en-IE" dirty="0" err="1"/>
              <a:t>Fernández</a:t>
            </a:r>
            <a:r>
              <a:rPr lang="en-IE" dirty="0"/>
              <a:t> </a:t>
            </a:r>
            <a:r>
              <a:rPr lang="en-IE" dirty="0" err="1" smtClean="0"/>
              <a:t>García</a:t>
            </a:r>
            <a:endParaRPr lang="en-IE" dirty="0" smtClean="0"/>
          </a:p>
          <a:p>
            <a:endParaRPr lang="en-IE" dirty="0"/>
          </a:p>
          <a:p>
            <a:r>
              <a:rPr lang="en-IE" dirty="0" smtClean="0"/>
              <a:t>Water &amp; Energy in Rural Communities, 26</a:t>
            </a:r>
            <a:r>
              <a:rPr lang="en-IE" baseline="30000" dirty="0" smtClean="0"/>
              <a:t>th</a:t>
            </a:r>
            <a:r>
              <a:rPr lang="en-IE" dirty="0" smtClean="0"/>
              <a:t> April 2018</a:t>
            </a:r>
          </a:p>
        </p:txBody>
      </p:sp>
    </p:spTree>
    <p:extLst>
      <p:ext uri="{BB962C8B-B14F-4D97-AF65-F5344CB8AC3E}">
        <p14:creationId xmlns:p14="http://schemas.microsoft.com/office/powerpoint/2010/main" val="317850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092923" y="191301"/>
            <a:ext cx="948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Results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76800" y="1213462"/>
            <a:ext cx="1995760" cy="514325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Heath GWS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5800" y="838200"/>
            <a:ext cx="7361767" cy="3693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E" dirty="0" smtClean="0">
                <a:latin typeface="Calibri-Bold"/>
              </a:rPr>
              <a:t>Location of current PRVs and potential sites</a:t>
            </a:r>
            <a:endParaRPr lang="en-IE" dirty="0">
              <a:solidFill>
                <a:schemeClr val="dk1"/>
              </a:solidFill>
              <a:latin typeface="Calibri-Bold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743200" y="6190390"/>
            <a:ext cx="4267200" cy="514325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1. Micro-hydropower energy recovery</a:t>
            </a:r>
            <a:endParaRPr lang="en-IE" baseline="-25000" dirty="0" smtClean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2" t="27777" r="10699" b="21111"/>
          <a:stretch/>
        </p:blipFill>
        <p:spPr>
          <a:xfrm>
            <a:off x="353375" y="1207532"/>
            <a:ext cx="4067679" cy="374400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353375" y="1202266"/>
            <a:ext cx="1930203" cy="36933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E" dirty="0" smtClean="0"/>
              <a:t>↓ pressure setting</a:t>
            </a:r>
            <a:endParaRPr lang="en-IE" dirty="0"/>
          </a:p>
        </p:txBody>
      </p:sp>
      <p:sp>
        <p:nvSpPr>
          <p:cNvPr id="22" name="Rounded Rectangle 21"/>
          <p:cNvSpPr/>
          <p:nvPr/>
        </p:nvSpPr>
        <p:spPr>
          <a:xfrm>
            <a:off x="2314680" y="5439340"/>
            <a:ext cx="1995760" cy="561856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Kilcredan GWS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2" t="16667" r="7570" b="27778"/>
          <a:stretch/>
        </p:blipFill>
        <p:spPr>
          <a:xfrm>
            <a:off x="4572000" y="1830269"/>
            <a:ext cx="4337764" cy="4170927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24" name="TextBox 23"/>
          <p:cNvSpPr txBox="1"/>
          <p:nvPr/>
        </p:nvSpPr>
        <p:spPr>
          <a:xfrm>
            <a:off x="4572000" y="5631864"/>
            <a:ext cx="1752600" cy="36933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E" dirty="0" smtClean="0"/>
              <a:t>3 potential sites</a:t>
            </a:r>
            <a:endParaRPr lang="en-IE" dirty="0"/>
          </a:p>
        </p:txBody>
      </p:sp>
      <p:sp>
        <p:nvSpPr>
          <p:cNvPr id="18" name="Oval 17"/>
          <p:cNvSpPr/>
          <p:nvPr/>
        </p:nvSpPr>
        <p:spPr>
          <a:xfrm>
            <a:off x="3057525" y="3181350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Oval 19"/>
          <p:cNvSpPr/>
          <p:nvPr/>
        </p:nvSpPr>
        <p:spPr>
          <a:xfrm>
            <a:off x="3072418" y="3076798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Oval 24"/>
          <p:cNvSpPr/>
          <p:nvPr/>
        </p:nvSpPr>
        <p:spPr>
          <a:xfrm>
            <a:off x="3293510" y="2962275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Oval 25"/>
          <p:cNvSpPr/>
          <p:nvPr/>
        </p:nvSpPr>
        <p:spPr>
          <a:xfrm>
            <a:off x="3565577" y="4181475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2638425" y="4038600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Oval 27"/>
          <p:cNvSpPr/>
          <p:nvPr/>
        </p:nvSpPr>
        <p:spPr>
          <a:xfrm>
            <a:off x="2698146" y="3076798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Oval 28"/>
          <p:cNvSpPr/>
          <p:nvPr/>
        </p:nvSpPr>
        <p:spPr>
          <a:xfrm>
            <a:off x="6210300" y="4648200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Oval 29"/>
          <p:cNvSpPr/>
          <p:nvPr/>
        </p:nvSpPr>
        <p:spPr>
          <a:xfrm>
            <a:off x="7191375" y="3884864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Oval 30"/>
          <p:cNvSpPr/>
          <p:nvPr/>
        </p:nvSpPr>
        <p:spPr>
          <a:xfrm>
            <a:off x="6643961" y="3549196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386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092923" y="191301"/>
            <a:ext cx="948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Results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" y="943847"/>
            <a:ext cx="3295652" cy="514325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Micro-hydropower generation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805385" y="6190390"/>
            <a:ext cx="4267200" cy="514325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1. Micro-hydropower energy recovery</a:t>
            </a:r>
            <a:endParaRPr lang="en-IE" baseline="-25000" dirty="0" smtClean="0">
              <a:latin typeface="Calibri" panose="020F0502020204030204" pitchFamily="34" charset="0"/>
            </a:endParaRPr>
          </a:p>
        </p:txBody>
      </p:sp>
      <p:pic>
        <p:nvPicPr>
          <p:cNvPr id="11" name="Pictur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70" b="6777"/>
          <a:stretch/>
        </p:blipFill>
        <p:spPr bwMode="auto">
          <a:xfrm>
            <a:off x="3074928" y="1295400"/>
            <a:ext cx="5840472" cy="47062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48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092923" y="191301"/>
            <a:ext cx="948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Results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19800" y="938273"/>
            <a:ext cx="2743200" cy="561856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Energy recovery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805385" y="6190390"/>
            <a:ext cx="4267200" cy="514325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1. Micro-hydropower energy recovery</a:t>
            </a:r>
            <a:endParaRPr lang="en-IE" baseline="-25000" dirty="0" smtClean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00129"/>
            <a:ext cx="7960775" cy="429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5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092923" y="191301"/>
            <a:ext cx="948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Results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" y="984834"/>
            <a:ext cx="2362041" cy="1021556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Water and cost savings in Sce2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05385" y="6190390"/>
            <a:ext cx="4267200" cy="514325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1. Micro-hydropower energy recovery</a:t>
            </a:r>
            <a:endParaRPr lang="en-IE" baseline="-25000" dirty="0" smtClean="0">
              <a:latin typeface="Calibri" panose="020F0502020204030204" pitchFamily="34" charset="0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06390"/>
            <a:ext cx="6781800" cy="3887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67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092923" y="191301"/>
            <a:ext cx="948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Results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72585" y="1143000"/>
            <a:ext cx="1447800" cy="1021556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Economic analysis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280026"/>
              </p:ext>
            </p:extLst>
          </p:nvPr>
        </p:nvGraphicFramePr>
        <p:xfrm>
          <a:off x="635000" y="4879331"/>
          <a:ext cx="8153399" cy="749454"/>
        </p:xfrm>
        <a:graphic>
          <a:graphicData uri="http://schemas.openxmlformats.org/drawingml/2006/table">
            <a:tbl>
              <a:tblPr firstRow="1">
                <a:tableStyleId>{C083E6E3-FA7D-4D7B-A595-EF9225AFEA82}</a:tableStyleId>
              </a:tblPr>
              <a:tblGrid>
                <a:gridCol w="685798"/>
                <a:gridCol w="1066800"/>
                <a:gridCol w="1040503"/>
                <a:gridCol w="940697"/>
                <a:gridCol w="990600"/>
                <a:gridCol w="990600"/>
                <a:gridCol w="651635"/>
                <a:gridCol w="893383"/>
                <a:gridCol w="893383"/>
              </a:tblGrid>
              <a:tr h="24981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IE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Ballacolla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Ballinabranna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Ballinguyroe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Blackstairs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Caherlesk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Heath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Kilanerin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Kilcredan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981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Sce1</a:t>
                      </a:r>
                      <a:endParaRPr lang="en-IE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/>
                        <a:t>0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/>
                        <a:t>2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/>
                        <a:t>0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/>
                        <a:t>8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/>
                        <a:t>0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/>
                        <a:t>1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/>
                        <a:t>1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981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Sce2</a:t>
                      </a:r>
                      <a:endParaRPr lang="en-IE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/>
                        <a:t>2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/>
                        <a:t>3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/>
                        <a:t>2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/>
                        <a:t>12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/>
                        <a:t>2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/>
                        <a:t>6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/>
                        <a:t>2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I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35000" y="5679474"/>
            <a:ext cx="3312000" cy="246221"/>
          </a:xfrm>
          <a:prstGeom prst="rect">
            <a:avLst/>
          </a:prstGeom>
          <a:ln>
            <a:noFill/>
            <a:prstDash val="sysDot"/>
          </a:ln>
        </p:spPr>
        <p:txBody>
          <a:bodyPr wrap="square">
            <a:spAutoFit/>
          </a:bodyPr>
          <a:lstStyle/>
          <a:p>
            <a:r>
              <a:rPr lang="en-US" sz="1000" i="1" dirty="0" smtClean="0">
                <a:solidFill>
                  <a:srgbClr val="000000"/>
                </a:solidFill>
                <a:ea typeface="SimSun" panose="02010600030101010101" pitchFamily="2" charset="-122"/>
              </a:rPr>
              <a:t>* Sites with payback period lower than 10 years.</a:t>
            </a:r>
            <a:endParaRPr lang="en-US" sz="1000" dirty="0" smtClean="0">
              <a:solidFill>
                <a:srgbClr val="000000"/>
              </a:solidFill>
              <a:ea typeface="SimSun" panose="02010600030101010101" pitchFamily="2" charset="-122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05385" y="6190390"/>
            <a:ext cx="4267200" cy="514325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1. Micro-hydropower energy recovery</a:t>
            </a:r>
            <a:endParaRPr lang="en-IE" baseline="-25000" dirty="0" smtClean="0"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793" y="888988"/>
            <a:ext cx="6260686" cy="3378212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635000" y="4275667"/>
            <a:ext cx="1861532" cy="514325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Feasible sites</a:t>
            </a:r>
            <a:r>
              <a:rPr lang="en-IE" baseline="30000" dirty="0" smtClean="0">
                <a:latin typeface="Calibri" panose="020F0502020204030204" pitchFamily="34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25569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092923" y="191301"/>
            <a:ext cx="948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Results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05385" y="6190390"/>
            <a:ext cx="4267200" cy="514325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1. Micro-hydropower energy recovery</a:t>
            </a:r>
            <a:endParaRPr lang="en-IE" baseline="-25000" dirty="0" smtClean="0">
              <a:latin typeface="Calibri" panose="020F0502020204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4029" y="441350"/>
            <a:ext cx="1861532" cy="514325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PRV or PAT?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131" y="914400"/>
            <a:ext cx="8519499" cy="491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5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092923" y="191301"/>
            <a:ext cx="948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Results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805385" y="6190390"/>
            <a:ext cx="4267200" cy="514325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2. Energy optimization</a:t>
            </a:r>
            <a:endParaRPr lang="en-IE" baseline="-25000" dirty="0" smtClean="0">
              <a:latin typeface="Calibri" panose="020F0502020204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014640" y="871220"/>
            <a:ext cx="1995760" cy="561856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Walterstown GWS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9060" y="3538219"/>
            <a:ext cx="32824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IE" dirty="0" smtClean="0">
                <a:latin typeface="Calibri" panose="020F0502020204030204" pitchFamily="34" charset="0"/>
              </a:rPr>
              <a:t>Pressure head at pump station: 40 m</a:t>
            </a:r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1" t="38889" r="5948" b="22528"/>
          <a:stretch/>
        </p:blipFill>
        <p:spPr>
          <a:xfrm>
            <a:off x="4038600" y="2861059"/>
            <a:ext cx="5003045" cy="3158741"/>
          </a:xfrm>
          <a:prstGeom prst="rect">
            <a:avLst/>
          </a:prstGeom>
          <a:ln w="9525">
            <a:solidFill>
              <a:srgbClr val="0070C0"/>
            </a:solidFill>
            <a:prstDash val="sysDot"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8" t="37778" r="5948" b="23334"/>
          <a:stretch/>
        </p:blipFill>
        <p:spPr>
          <a:xfrm>
            <a:off x="671785" y="824025"/>
            <a:ext cx="4267200" cy="2667000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8249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092923" y="191301"/>
            <a:ext cx="948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Results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805385" y="6190390"/>
            <a:ext cx="4267200" cy="514325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2. Energy optimization</a:t>
            </a:r>
            <a:endParaRPr lang="en-IE" baseline="-25000" dirty="0" smtClean="0">
              <a:latin typeface="Calibri" panose="020F0502020204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14400" y="798092"/>
            <a:ext cx="1995760" cy="561856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Walterstown GWS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2000" y="1513176"/>
            <a:ext cx="3810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IE" dirty="0" smtClean="0">
                <a:latin typeface="Calibri" panose="020F0502020204030204" pitchFamily="34" charset="0"/>
              </a:rPr>
              <a:t>Optimal pressure head at the pump, Hop, to ensure 10 m at nodes:</a:t>
            </a:r>
          </a:p>
          <a:p>
            <a:pPr lvl="2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>
                <a:latin typeface="Calibri" panose="020F0502020204030204" pitchFamily="34" charset="0"/>
              </a:rPr>
              <a:t> </a:t>
            </a:r>
            <a:r>
              <a:rPr lang="en-IE" dirty="0" smtClean="0">
                <a:latin typeface="Calibri" panose="020F0502020204030204" pitchFamily="34" charset="0"/>
              </a:rPr>
              <a:t>        Hop= 27 m</a:t>
            </a:r>
            <a:endParaRPr lang="en-IE" dirty="0"/>
          </a:p>
        </p:txBody>
      </p:sp>
      <p:sp>
        <p:nvSpPr>
          <p:cNvPr id="3" name="Down Arrow 2"/>
          <p:cNvSpPr/>
          <p:nvPr/>
        </p:nvSpPr>
        <p:spPr>
          <a:xfrm>
            <a:off x="2600325" y="2819401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ectangle 19"/>
          <p:cNvSpPr/>
          <p:nvPr/>
        </p:nvSpPr>
        <p:spPr>
          <a:xfrm>
            <a:off x="704850" y="3309372"/>
            <a:ext cx="411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IE" dirty="0" smtClean="0">
                <a:latin typeface="Calibri" panose="020F0502020204030204" pitchFamily="34" charset="0"/>
              </a:rPr>
              <a:t>Annual energy saving: 833 kWh (39 %)</a:t>
            </a:r>
          </a:p>
          <a:p>
            <a:pPr marL="285750" indent="-28575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IE" dirty="0" smtClean="0">
                <a:latin typeface="Calibri" panose="020F0502020204030204" pitchFamily="34" charset="0"/>
              </a:rPr>
              <a:t>Annual cost saving: 141 €</a:t>
            </a:r>
            <a:endParaRPr lang="en-IE" dirty="0"/>
          </a:p>
        </p:txBody>
      </p:sp>
      <p:sp>
        <p:nvSpPr>
          <p:cNvPr id="21" name="Rounded Rectangle 20"/>
          <p:cNvSpPr/>
          <p:nvPr/>
        </p:nvSpPr>
        <p:spPr>
          <a:xfrm>
            <a:off x="914400" y="4320320"/>
            <a:ext cx="2514600" cy="514325"/>
          </a:xfrm>
          <a:prstGeom prst="roundRect">
            <a:avLst/>
          </a:prstGeom>
          <a:ln w="12700">
            <a:noFill/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b="1" dirty="0" smtClean="0">
                <a:latin typeface="Calibri" panose="020F0502020204030204" pitchFamily="34" charset="0"/>
              </a:rPr>
              <a:t>Water and cost savings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4850" y="4826035"/>
            <a:ext cx="411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IE" dirty="0" smtClean="0">
                <a:latin typeface="Calibri" panose="020F0502020204030204" pitchFamily="34" charset="0"/>
              </a:rPr>
              <a:t>Annual water savings: 1046 m</a:t>
            </a:r>
            <a:r>
              <a:rPr lang="en-IE" baseline="30000" dirty="0" smtClean="0">
                <a:latin typeface="Calibri" panose="020F0502020204030204" pitchFamily="34" charset="0"/>
              </a:rPr>
              <a:t>3</a:t>
            </a:r>
          </a:p>
          <a:p>
            <a:pPr marL="285750" indent="-285750"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IE" dirty="0" smtClean="0">
                <a:latin typeface="Calibri" panose="020F0502020204030204" pitchFamily="34" charset="0"/>
              </a:rPr>
              <a:t>Annual cost saving: 314 €</a:t>
            </a:r>
            <a:endParaRPr lang="en-I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6" t="37624" r="8348" b="22277"/>
          <a:stretch/>
        </p:blipFill>
        <p:spPr>
          <a:xfrm>
            <a:off x="4667250" y="1279200"/>
            <a:ext cx="4399001" cy="2988000"/>
          </a:xfrm>
          <a:prstGeom prst="rect">
            <a:avLst/>
          </a:prstGeom>
          <a:ln w="9525">
            <a:solidFill>
              <a:srgbClr val="0070C0"/>
            </a:solidFill>
            <a:prstDash val="sysDot"/>
          </a:ln>
        </p:spPr>
      </p:pic>
      <p:sp>
        <p:nvSpPr>
          <p:cNvPr id="4" name="Explosion 2 3"/>
          <p:cNvSpPr/>
          <p:nvPr/>
        </p:nvSpPr>
        <p:spPr>
          <a:xfrm>
            <a:off x="6476245" y="4432297"/>
            <a:ext cx="2590800" cy="1464109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00" dirty="0" smtClean="0"/>
              <a:t>Total savings</a:t>
            </a:r>
          </a:p>
          <a:p>
            <a:pPr algn="ctr"/>
            <a:r>
              <a:rPr lang="en-IE" sz="1600" dirty="0" smtClean="0"/>
              <a:t>454 €</a:t>
            </a:r>
            <a:endParaRPr lang="en-IE" sz="1600" dirty="0"/>
          </a:p>
        </p:txBody>
      </p:sp>
      <p:sp>
        <p:nvSpPr>
          <p:cNvPr id="19" name="Rounded Rectangle 18"/>
          <p:cNvSpPr/>
          <p:nvPr/>
        </p:nvSpPr>
        <p:spPr>
          <a:xfrm>
            <a:off x="4667250" y="4773450"/>
            <a:ext cx="1683884" cy="1122956"/>
          </a:xfrm>
          <a:prstGeom prst="roundRect">
            <a:avLst/>
          </a:prstGeom>
          <a:ln w="9525"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00" dirty="0" smtClean="0"/>
              <a:t>Current pumping cost (distribution)</a:t>
            </a:r>
          </a:p>
          <a:p>
            <a:pPr algn="ctr"/>
            <a:r>
              <a:rPr lang="en-IE" sz="1600" dirty="0" smtClean="0"/>
              <a:t>363 €</a:t>
            </a: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345404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944033" y="1600200"/>
            <a:ext cx="725593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50000"/>
              </a:lnSpc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IE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Overall</a:t>
            </a:r>
            <a:r>
              <a:rPr lang="en-IE" sz="2000" dirty="0">
                <a:solidFill>
                  <a:schemeClr val="tx2"/>
                </a:solidFill>
                <a:latin typeface="Calibri" panose="020F0502020204030204" pitchFamily="34" charset="0"/>
              </a:rPr>
              <a:t>, </a:t>
            </a:r>
            <a:r>
              <a:rPr lang="en-IE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the hydropower </a:t>
            </a:r>
            <a:r>
              <a:rPr lang="en-IE" sz="2000" dirty="0">
                <a:solidFill>
                  <a:schemeClr val="tx2"/>
                </a:solidFill>
                <a:latin typeface="Calibri" panose="020F0502020204030204" pitchFamily="34" charset="0"/>
              </a:rPr>
              <a:t>potential </a:t>
            </a:r>
            <a:r>
              <a:rPr lang="en-IE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in GWSs is low.</a:t>
            </a:r>
            <a:endParaRPr lang="en-IE" sz="20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85750" indent="-285750" algn="just">
              <a:lnSpc>
                <a:spcPct val="250000"/>
              </a:lnSpc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IE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Blackstairs: 2 potential sites (site 1&gt; 6 kW; site 2&gt; 1 kW).</a:t>
            </a:r>
          </a:p>
          <a:p>
            <a:pPr marL="285750" indent="-285750" algn="just">
              <a:lnSpc>
                <a:spcPct val="250000"/>
              </a:lnSpc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IE" sz="2000" dirty="0" smtClean="0">
                <a:solidFill>
                  <a:schemeClr val="tx2"/>
                </a:solidFill>
              </a:rPr>
              <a:t>High water saving and water cost saving after installing new elements to reduce pressure in the network.</a:t>
            </a:r>
          </a:p>
        </p:txBody>
      </p:sp>
      <p:sp>
        <p:nvSpPr>
          <p:cNvPr id="5" name="Rectangle 4"/>
          <p:cNvSpPr/>
          <p:nvPr/>
        </p:nvSpPr>
        <p:spPr>
          <a:xfrm>
            <a:off x="7597838" y="199134"/>
            <a:ext cx="14478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Conclusions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96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31275" y="772120"/>
            <a:ext cx="736176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IE" dirty="0" smtClean="0">
                <a:solidFill>
                  <a:schemeClr val="dk1"/>
                </a:solidFill>
                <a:latin typeface="Calibri-Bold"/>
              </a:rPr>
              <a:t>Case study 2: </a:t>
            </a:r>
            <a:r>
              <a:rPr lang="en-IE" dirty="0"/>
              <a:t>Adoption of water and energy saving measures in GWSs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1950478"/>
            <a:ext cx="7361767" cy="3693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IE" dirty="0">
              <a:solidFill>
                <a:schemeClr val="dk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181099" y="2407546"/>
            <a:ext cx="1219200" cy="561856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Questions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8200" y="3084520"/>
            <a:ext cx="63594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Q0: Do you have a hydraulic model of the network?</a:t>
            </a:r>
          </a:p>
          <a:p>
            <a:endParaRPr lang="en-IE" sz="2000" dirty="0"/>
          </a:p>
          <a:p>
            <a:r>
              <a:rPr lang="en-IE" sz="2000" dirty="0" smtClean="0"/>
              <a:t>Q1: Why have not these measures been implemented yet?</a:t>
            </a:r>
          </a:p>
          <a:p>
            <a:endParaRPr lang="en-IE" sz="2000" dirty="0"/>
          </a:p>
          <a:p>
            <a:r>
              <a:rPr lang="en-IE" sz="2000" dirty="0" smtClean="0"/>
              <a:t>Q2: Barriers to adoption of water/ energy saving measures.</a:t>
            </a:r>
          </a:p>
          <a:p>
            <a:endParaRPr lang="en-IE" sz="2000" dirty="0"/>
          </a:p>
          <a:p>
            <a:r>
              <a:rPr lang="en-IE" sz="2000" dirty="0" smtClean="0"/>
              <a:t>Q3: How can we make it happen?</a:t>
            </a:r>
            <a:endParaRPr lang="en-IE" sz="2000" dirty="0"/>
          </a:p>
        </p:txBody>
      </p:sp>
      <p:sp>
        <p:nvSpPr>
          <p:cNvPr id="13" name="Bent-Up Arrow 12"/>
          <p:cNvSpPr/>
          <p:nvPr/>
        </p:nvSpPr>
        <p:spPr>
          <a:xfrm rot="5400000">
            <a:off x="1234105" y="3477998"/>
            <a:ext cx="1113189" cy="38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46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65922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593748" y="212726"/>
            <a:ext cx="1447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Background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933801"/>
            <a:ext cx="790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Why?</a:t>
            </a:r>
            <a:endParaRPr lang="en-IE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62668" y="2927515"/>
            <a:ext cx="6900332" cy="646331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IE" dirty="0" smtClean="0">
                <a:solidFill>
                  <a:srgbClr val="000000"/>
                </a:solidFill>
              </a:rPr>
              <a:t>Proposal for a Directive of the European Parliament and of the council on </a:t>
            </a:r>
            <a:r>
              <a:rPr lang="en-IE" dirty="0">
                <a:solidFill>
                  <a:srgbClr val="000000"/>
                </a:solidFill>
              </a:rPr>
              <a:t>the </a:t>
            </a:r>
            <a:r>
              <a:rPr lang="en-IE" b="1" dirty="0">
                <a:solidFill>
                  <a:srgbClr val="000000"/>
                </a:solidFill>
              </a:rPr>
              <a:t>quality of water intended for human </a:t>
            </a:r>
            <a:r>
              <a:rPr lang="en-IE" b="1" dirty="0" smtClean="0">
                <a:solidFill>
                  <a:srgbClr val="000000"/>
                </a:solidFill>
              </a:rPr>
              <a:t>consumption </a:t>
            </a:r>
            <a:r>
              <a:rPr lang="en-IE" dirty="0" smtClean="0"/>
              <a:t>(</a:t>
            </a:r>
            <a:r>
              <a:rPr lang="en-IE" dirty="0"/>
              <a:t>01/02/2018) </a:t>
            </a:r>
          </a:p>
        </p:txBody>
      </p:sp>
      <p:sp>
        <p:nvSpPr>
          <p:cNvPr id="9" name="Rectangle 8"/>
          <p:cNvSpPr/>
          <p:nvPr/>
        </p:nvSpPr>
        <p:spPr>
          <a:xfrm>
            <a:off x="1862668" y="3683371"/>
            <a:ext cx="63779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E" dirty="0" smtClean="0"/>
              <a:t>Contribution to the transition to </a:t>
            </a:r>
            <a:r>
              <a:rPr lang="en-IE" dirty="0"/>
              <a:t>a circular </a:t>
            </a:r>
            <a:r>
              <a:rPr lang="en-IE" dirty="0" smtClean="0"/>
              <a:t>economy:</a:t>
            </a:r>
          </a:p>
          <a:p>
            <a:pPr marL="285750" indent="-285750" algn="just"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IE" dirty="0" smtClean="0"/>
              <a:t> Manage drinking water considering efficiency and sustainability to </a:t>
            </a:r>
            <a:r>
              <a:rPr lang="en-IE" dirty="0"/>
              <a:t>reduce energy use and </a:t>
            </a:r>
            <a:r>
              <a:rPr lang="en-IE" dirty="0" smtClean="0"/>
              <a:t>unnecessary water </a:t>
            </a:r>
            <a:r>
              <a:rPr lang="en-IE" dirty="0"/>
              <a:t>loss.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6368" y="2667000"/>
            <a:ext cx="1236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Strategies</a:t>
            </a:r>
            <a:endParaRPr lang="en-IE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2872" y="4554690"/>
            <a:ext cx="7001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b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GWS</a:t>
            </a:r>
            <a:endParaRPr lang="en-IE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292601" y="1028451"/>
            <a:ext cx="1126066" cy="76826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1600" dirty="0" smtClean="0"/>
              <a:t>Ireland target</a:t>
            </a:r>
            <a:endParaRPr lang="en-IE" sz="1600" dirty="0"/>
          </a:p>
        </p:txBody>
      </p:sp>
      <p:sp>
        <p:nvSpPr>
          <p:cNvPr id="26" name="Rectangle 25"/>
          <p:cNvSpPr/>
          <p:nvPr/>
        </p:nvSpPr>
        <p:spPr>
          <a:xfrm>
            <a:off x="1862668" y="4648200"/>
            <a:ext cx="56049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IE" dirty="0" smtClean="0">
                <a:latin typeface="Calibri" panose="020F0502020204030204" pitchFamily="34" charset="0"/>
              </a:rPr>
              <a:t>Drinking water supply networks in rural areas (Ireland).</a:t>
            </a:r>
          </a:p>
          <a:p>
            <a:pPr marL="285750" indent="-285750" algn="just"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IE" dirty="0" smtClean="0"/>
              <a:t>&gt; 400 GWSs across Ireland.</a:t>
            </a:r>
          </a:p>
          <a:p>
            <a:pPr marL="285750" indent="-285750" algn="just"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IE" dirty="0" smtClean="0"/>
              <a:t>Users: 9 % population in Ireland.</a:t>
            </a:r>
          </a:p>
          <a:p>
            <a:pPr marL="285750" indent="-285750" algn="just"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IE" dirty="0" smtClean="0"/>
              <a:t>Private source of water or connected to Irish Water.</a:t>
            </a:r>
          </a:p>
          <a:p>
            <a:pPr marL="285750" indent="-285750" algn="just"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IE" dirty="0" smtClean="0"/>
              <a:t>Most GWSs operate by gravity </a:t>
            </a:r>
            <a:r>
              <a:rPr lang="en-IE" dirty="0" smtClean="0">
                <a:sym typeface="Wingdings" panose="05000000000000000000" pitchFamily="2" charset="2"/>
              </a:rPr>
              <a:t> </a:t>
            </a:r>
            <a:r>
              <a:rPr lang="en-IE" dirty="0" smtClean="0"/>
              <a:t>MHP potential.</a:t>
            </a:r>
            <a:endParaRPr lang="en-IE" dirty="0"/>
          </a:p>
        </p:txBody>
      </p:sp>
      <p:sp>
        <p:nvSpPr>
          <p:cNvPr id="27" name="Bent-Up Arrow 26"/>
          <p:cNvSpPr/>
          <p:nvPr/>
        </p:nvSpPr>
        <p:spPr>
          <a:xfrm rot="5400000">
            <a:off x="1093677" y="3108567"/>
            <a:ext cx="521064" cy="70254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Bent-Up Arrow 27"/>
          <p:cNvSpPr/>
          <p:nvPr/>
        </p:nvSpPr>
        <p:spPr>
          <a:xfrm rot="5400000">
            <a:off x="1139861" y="4913644"/>
            <a:ext cx="521064" cy="70254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aphicFrame>
        <p:nvGraphicFramePr>
          <p:cNvPr id="31" name="Chart 30"/>
          <p:cNvGraphicFramePr>
            <a:graphicFrameLocks/>
          </p:cNvGraphicFramePr>
          <p:nvPr>
            <p:extLst/>
          </p:nvPr>
        </p:nvGraphicFramePr>
        <p:xfrm>
          <a:off x="2264834" y="839466"/>
          <a:ext cx="1440000" cy="10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41034" y="1653234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 smtClean="0"/>
              <a:t>Energy efficiency</a:t>
            </a:r>
            <a:endParaRPr lang="en-IE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099985" y="2576182"/>
            <a:ext cx="1697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 smtClean="0"/>
              <a:t>Renewable energy</a:t>
            </a:r>
            <a:endParaRPr lang="en-IE" sz="1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922434" y="1666882"/>
            <a:ext cx="12403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 smtClean="0"/>
              <a:t>GH emissions</a:t>
            </a:r>
            <a:endParaRPr lang="en-IE" sz="1400" b="1" dirty="0"/>
          </a:p>
        </p:txBody>
      </p:sp>
      <p:graphicFrame>
        <p:nvGraphicFramePr>
          <p:cNvPr id="36" name="Chart 35"/>
          <p:cNvGraphicFramePr>
            <a:graphicFrameLocks/>
          </p:cNvGraphicFramePr>
          <p:nvPr>
            <p:extLst/>
          </p:nvPr>
        </p:nvGraphicFramePr>
        <p:xfrm>
          <a:off x="2298701" y="896023"/>
          <a:ext cx="1404000" cy="9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8" name="Chart 37"/>
          <p:cNvGraphicFramePr>
            <a:graphicFrameLocks/>
          </p:cNvGraphicFramePr>
          <p:nvPr>
            <p:extLst/>
          </p:nvPr>
        </p:nvGraphicFramePr>
        <p:xfrm>
          <a:off x="4153634" y="1822133"/>
          <a:ext cx="1404000" cy="9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9" name="Chart 38"/>
          <p:cNvGraphicFramePr>
            <a:graphicFrameLocks/>
          </p:cNvGraphicFramePr>
          <p:nvPr>
            <p:extLst/>
          </p:nvPr>
        </p:nvGraphicFramePr>
        <p:xfrm>
          <a:off x="5753835" y="919369"/>
          <a:ext cx="1404000" cy="9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1412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20232" y="914400"/>
            <a:ext cx="73617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IE" dirty="0" smtClean="0">
                <a:solidFill>
                  <a:schemeClr val="dk1"/>
                </a:solidFill>
                <a:latin typeface="Calibri-Bold"/>
              </a:rPr>
              <a:t>Key protagonists</a:t>
            </a:r>
            <a:endParaRPr lang="en-IE" dirty="0">
              <a:solidFill>
                <a:schemeClr val="dk1"/>
              </a:solidFill>
              <a:latin typeface="Calibri-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72231" y="191301"/>
            <a:ext cx="20694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Case study: GWSs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72715264"/>
              </p:ext>
            </p:extLst>
          </p:nvPr>
        </p:nvGraphicFramePr>
        <p:xfrm>
          <a:off x="1600200" y="1447800"/>
          <a:ext cx="6019800" cy="434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284904" y="1447800"/>
            <a:ext cx="27220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IE" sz="1600" dirty="0" smtClean="0"/>
              <a:t>Average total energy cost/ connection: 76 € (40 %).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IE" sz="1600" dirty="0" smtClean="0"/>
              <a:t>Water costs.</a:t>
            </a:r>
          </a:p>
          <a:p>
            <a:endParaRPr lang="en-IE" dirty="0"/>
          </a:p>
        </p:txBody>
      </p:sp>
      <p:sp>
        <p:nvSpPr>
          <p:cNvPr id="19" name="TextBox 18"/>
          <p:cNvSpPr txBox="1"/>
          <p:nvPr/>
        </p:nvSpPr>
        <p:spPr>
          <a:xfrm>
            <a:off x="6645921" y="3549590"/>
            <a:ext cx="23452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IE" sz="1600" dirty="0"/>
              <a:t>Department of Housing, Planning and Local Government</a:t>
            </a:r>
            <a:r>
              <a:rPr lang="en-IE" sz="1600" dirty="0" smtClean="0"/>
              <a:t>.</a:t>
            </a:r>
          </a:p>
          <a:p>
            <a:endParaRPr lang="en-IE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172201" y="5077361"/>
            <a:ext cx="2345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IE" sz="1600" dirty="0" smtClean="0"/>
              <a:t>Departments </a:t>
            </a:r>
            <a:r>
              <a:rPr lang="en-IE" sz="1600" dirty="0"/>
              <a:t>of </a:t>
            </a:r>
            <a:r>
              <a:rPr lang="en-IE" sz="1600" dirty="0" smtClean="0"/>
              <a:t>Finance &amp; Housing</a:t>
            </a:r>
            <a:r>
              <a:rPr lang="en-IE" sz="1600" dirty="0"/>
              <a:t>, Planning and Local Government</a:t>
            </a:r>
            <a:r>
              <a:rPr lang="en-IE" sz="1600" dirty="0" smtClean="0"/>
              <a:t>.</a:t>
            </a:r>
          </a:p>
          <a:p>
            <a:endParaRPr lang="en-IE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5539026"/>
            <a:ext cx="2722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IE" sz="1600" dirty="0" smtClean="0"/>
              <a:t>Engineering consultancy.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IE" sz="1600" dirty="0" err="1" smtClean="0"/>
              <a:t>Dwr</a:t>
            </a:r>
            <a:r>
              <a:rPr lang="en-IE" sz="1600" dirty="0" smtClean="0"/>
              <a:t> Uisce team.</a:t>
            </a:r>
          </a:p>
          <a:p>
            <a:endParaRPr lang="en-IE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3557762"/>
            <a:ext cx="27220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IE" sz="1600" dirty="0" smtClean="0"/>
              <a:t>EPS.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2951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20232" y="789055"/>
            <a:ext cx="73617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IE" dirty="0" smtClean="0">
                <a:solidFill>
                  <a:schemeClr val="dk1"/>
                </a:solidFill>
                <a:latin typeface="Calibri-Bold"/>
              </a:rPr>
              <a:t>To consider…</a:t>
            </a:r>
            <a:endParaRPr lang="en-IE" dirty="0">
              <a:solidFill>
                <a:schemeClr val="dk1"/>
              </a:solidFill>
              <a:latin typeface="Calibri-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72231" y="191301"/>
            <a:ext cx="20694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Case study: GWSs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860052"/>
              </p:ext>
            </p:extLst>
          </p:nvPr>
        </p:nvGraphicFramePr>
        <p:xfrm>
          <a:off x="1020232" y="1295400"/>
          <a:ext cx="7391400" cy="3048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73385">
                  <a:extLst>
                    <a:ext uri="{9D8B030D-6E8A-4147-A177-3AD203B41FA5}">
                      <a16:colId xmlns="" xmlns:a16="http://schemas.microsoft.com/office/drawing/2014/main" val="3367056859"/>
                    </a:ext>
                  </a:extLst>
                </a:gridCol>
                <a:gridCol w="1063603">
                  <a:extLst>
                    <a:ext uri="{9D8B030D-6E8A-4147-A177-3AD203B41FA5}">
                      <a16:colId xmlns="" xmlns:a16="http://schemas.microsoft.com/office/drawing/2014/main" val="1341174561"/>
                    </a:ext>
                  </a:extLst>
                </a:gridCol>
                <a:gridCol w="1063603">
                  <a:extLst>
                    <a:ext uri="{9D8B030D-6E8A-4147-A177-3AD203B41FA5}">
                      <a16:colId xmlns="" xmlns:a16="http://schemas.microsoft.com/office/drawing/2014/main" val="3485266221"/>
                    </a:ext>
                  </a:extLst>
                </a:gridCol>
                <a:gridCol w="1063603">
                  <a:extLst>
                    <a:ext uri="{9D8B030D-6E8A-4147-A177-3AD203B41FA5}">
                      <a16:colId xmlns="" xmlns:a16="http://schemas.microsoft.com/office/drawing/2014/main" val="1888221454"/>
                    </a:ext>
                  </a:extLst>
                </a:gridCol>
                <a:gridCol w="1063603">
                  <a:extLst>
                    <a:ext uri="{9D8B030D-6E8A-4147-A177-3AD203B41FA5}">
                      <a16:colId xmlns="" xmlns:a16="http://schemas.microsoft.com/office/drawing/2014/main" val="171716694"/>
                    </a:ext>
                  </a:extLst>
                </a:gridCol>
                <a:gridCol w="1063603">
                  <a:extLst>
                    <a:ext uri="{9D8B030D-6E8A-4147-A177-3AD203B41FA5}">
                      <a16:colId xmlns="" xmlns:a16="http://schemas.microsoft.com/office/drawing/2014/main" val="1793811450"/>
                    </a:ext>
                  </a:extLst>
                </a:gridCol>
              </a:tblGrid>
              <a:tr h="453390">
                <a:tc>
                  <a:txBody>
                    <a:bodyPr/>
                    <a:lstStyle/>
                    <a:p>
                      <a:r>
                        <a:rPr lang="en-IE" sz="1400" dirty="0"/>
                        <a:t>Protagonist</a:t>
                      </a:r>
                      <a:r>
                        <a:rPr lang="en-IE" sz="1400" baseline="0" dirty="0"/>
                        <a:t> No 1 </a:t>
                      </a:r>
                      <a:endParaRPr lang="en-IE" sz="1400" dirty="0"/>
                    </a:p>
                  </a:txBody>
                  <a:tcPr>
                    <a:solidFill>
                      <a:srgbClr val="28AF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/>
                        <a:t>Low </a:t>
                      </a:r>
                    </a:p>
                  </a:txBody>
                  <a:tcPr>
                    <a:solidFill>
                      <a:srgbClr val="28AF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/>
                        <a:t>Low</a:t>
                      </a:r>
                      <a:r>
                        <a:rPr lang="en-IE" sz="1400" baseline="0" dirty="0"/>
                        <a:t> to moderate </a:t>
                      </a:r>
                      <a:endParaRPr lang="en-IE" sz="1400" dirty="0"/>
                    </a:p>
                  </a:txBody>
                  <a:tcPr>
                    <a:solidFill>
                      <a:srgbClr val="28AF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/>
                        <a:t>Moderate </a:t>
                      </a:r>
                    </a:p>
                  </a:txBody>
                  <a:tcPr>
                    <a:solidFill>
                      <a:srgbClr val="28AF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/>
                        <a:t>Moderate to high </a:t>
                      </a:r>
                    </a:p>
                  </a:txBody>
                  <a:tcPr>
                    <a:solidFill>
                      <a:srgbClr val="28AF7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/>
                        <a:t>High </a:t>
                      </a:r>
                    </a:p>
                  </a:txBody>
                  <a:tcPr>
                    <a:solidFill>
                      <a:srgbClr val="28AF7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6661009"/>
                  </a:ext>
                </a:extLst>
              </a:tr>
              <a:tr h="1013460">
                <a:tc>
                  <a:txBody>
                    <a:bodyPr/>
                    <a:lstStyle/>
                    <a:p>
                      <a:pPr algn="just"/>
                      <a:r>
                        <a:rPr lang="en-IE" sz="1400" dirty="0" smtClean="0"/>
                        <a:t>How would you rate their</a:t>
                      </a:r>
                      <a:r>
                        <a:rPr lang="en-IE" sz="1400" baseline="0" dirty="0" smtClean="0"/>
                        <a:t> </a:t>
                      </a:r>
                      <a:r>
                        <a:rPr lang="en-IE" sz="1400" b="1" baseline="0" dirty="0" smtClean="0"/>
                        <a:t>Interest</a:t>
                      </a:r>
                      <a:r>
                        <a:rPr lang="en-IE" sz="1400" baseline="0" dirty="0" smtClean="0"/>
                        <a:t> level in adopting measures to improve both water and energy use in GWSs?</a:t>
                      </a:r>
                      <a:endParaRPr lang="en-IE" sz="1400" dirty="0"/>
                    </a:p>
                  </a:txBody>
                  <a:tcPr>
                    <a:solidFill>
                      <a:srgbClr val="3DD3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>
                    <a:solidFill>
                      <a:srgbClr val="7AE0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>
                    <a:solidFill>
                      <a:srgbClr val="7AE0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>
                    <a:solidFill>
                      <a:srgbClr val="7AE0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>
                    <a:solidFill>
                      <a:srgbClr val="7AE0B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>
                    <a:solidFill>
                      <a:srgbClr val="7AE0B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9145151"/>
                  </a:ext>
                </a:extLst>
              </a:tr>
              <a:tr h="120015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How would you rate </a:t>
                      </a:r>
                      <a:r>
                        <a:rPr kumimoji="0" lang="en-IE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Power</a:t>
                      </a:r>
                      <a:r>
                        <a:rPr kumimoji="0" lang="en-IE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they have in influencing the adoption of measures to improve both water and energy use in GWSs?</a:t>
                      </a:r>
                      <a:endParaRPr kumimoji="0" lang="en-I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solidFill>
                      <a:srgbClr val="3DD38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>
                    <a:solidFill>
                      <a:srgbClr val="41D39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>
                    <a:solidFill>
                      <a:srgbClr val="41D39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>
                    <a:solidFill>
                      <a:srgbClr val="41D39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>
                    <a:solidFill>
                      <a:srgbClr val="41D39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>
                    <a:solidFill>
                      <a:srgbClr val="41D39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483287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73205"/>
              </p:ext>
            </p:extLst>
          </p:nvPr>
        </p:nvGraphicFramePr>
        <p:xfrm>
          <a:off x="1054099" y="4495800"/>
          <a:ext cx="7327900" cy="146524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81752">
                  <a:extLst>
                    <a:ext uri="{9D8B030D-6E8A-4147-A177-3AD203B41FA5}">
                      <a16:colId xmlns="" xmlns:a16="http://schemas.microsoft.com/office/drawing/2014/main" val="2528484191"/>
                    </a:ext>
                  </a:extLst>
                </a:gridCol>
                <a:gridCol w="1216905">
                  <a:extLst>
                    <a:ext uri="{9D8B030D-6E8A-4147-A177-3AD203B41FA5}">
                      <a16:colId xmlns="" xmlns:a16="http://schemas.microsoft.com/office/drawing/2014/main" val="1130701020"/>
                    </a:ext>
                  </a:extLst>
                </a:gridCol>
                <a:gridCol w="1229243">
                  <a:extLst>
                    <a:ext uri="{9D8B030D-6E8A-4147-A177-3AD203B41FA5}">
                      <a16:colId xmlns="" xmlns:a16="http://schemas.microsoft.com/office/drawing/2014/main" val="23253034"/>
                    </a:ext>
                  </a:extLst>
                </a:gridCol>
              </a:tblGrid>
              <a:tr h="461214">
                <a:tc>
                  <a:txBody>
                    <a:bodyPr/>
                    <a:lstStyle/>
                    <a:p>
                      <a:r>
                        <a:rPr lang="en-IE" sz="1400" dirty="0"/>
                        <a:t>Does this protagonist</a:t>
                      </a:r>
                      <a:r>
                        <a:rPr lang="en-IE" sz="1400" baseline="0" dirty="0"/>
                        <a:t> prioritise… </a:t>
                      </a:r>
                      <a:endParaRPr lang="en-IE" sz="1400" dirty="0"/>
                    </a:p>
                  </a:txBody>
                  <a:tcPr>
                    <a:solidFill>
                      <a:srgbClr val="D22D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Yes </a:t>
                      </a:r>
                    </a:p>
                  </a:txBody>
                  <a:tcPr>
                    <a:solidFill>
                      <a:srgbClr val="D22D7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No</a:t>
                      </a:r>
                    </a:p>
                  </a:txBody>
                  <a:tcPr>
                    <a:solidFill>
                      <a:srgbClr val="D22D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8681986"/>
                  </a:ext>
                </a:extLst>
              </a:tr>
              <a:tr h="349615">
                <a:tc>
                  <a:txBody>
                    <a:bodyPr/>
                    <a:lstStyle/>
                    <a:p>
                      <a:r>
                        <a:rPr lang="en-IE" sz="1400" b="1" dirty="0"/>
                        <a:t>Environment/Planet</a:t>
                      </a:r>
                    </a:p>
                  </a:txBody>
                  <a:tcPr>
                    <a:solidFill>
                      <a:srgbClr val="EA9EC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>
                    <a:solidFill>
                      <a:srgbClr val="EA9EC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>
                    <a:solidFill>
                      <a:srgbClr val="EA9EC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9681961"/>
                  </a:ext>
                </a:extLst>
              </a:tr>
              <a:tr h="349615">
                <a:tc>
                  <a:txBody>
                    <a:bodyPr/>
                    <a:lstStyle/>
                    <a:p>
                      <a:r>
                        <a:rPr lang="en-IE" sz="1400" b="1" dirty="0"/>
                        <a:t>People</a:t>
                      </a:r>
                      <a:r>
                        <a:rPr lang="en-IE" sz="1400" b="1" baseline="0" dirty="0"/>
                        <a:t> </a:t>
                      </a:r>
                      <a:endParaRPr lang="en-IE" sz="1400" b="1" dirty="0"/>
                    </a:p>
                  </a:txBody>
                  <a:tcPr>
                    <a:solidFill>
                      <a:srgbClr val="DF6B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>
                    <a:solidFill>
                      <a:srgbClr val="DF6BA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>
                    <a:solidFill>
                      <a:srgbClr val="DF6BA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303561"/>
                  </a:ext>
                </a:extLst>
              </a:tr>
              <a:tr h="287355">
                <a:tc>
                  <a:txBody>
                    <a:bodyPr/>
                    <a:lstStyle/>
                    <a:p>
                      <a:r>
                        <a:rPr lang="en-IE" sz="1400" b="1" dirty="0"/>
                        <a:t>Profits </a:t>
                      </a:r>
                    </a:p>
                  </a:txBody>
                  <a:tcPr>
                    <a:solidFill>
                      <a:srgbClr val="EA9EC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400"/>
                    </a:p>
                  </a:txBody>
                  <a:tcPr>
                    <a:solidFill>
                      <a:srgbClr val="EA9EC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400" dirty="0"/>
                    </a:p>
                  </a:txBody>
                  <a:tcPr>
                    <a:solidFill>
                      <a:srgbClr val="EA9EC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0984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23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20232" y="1017655"/>
            <a:ext cx="73617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IE" dirty="0" smtClean="0">
                <a:solidFill>
                  <a:schemeClr val="dk1"/>
                </a:solidFill>
                <a:latin typeface="Calibri-Bold"/>
              </a:rPr>
              <a:t>Who has the power?</a:t>
            </a:r>
            <a:endParaRPr lang="en-IE" dirty="0">
              <a:solidFill>
                <a:schemeClr val="dk1"/>
              </a:solidFill>
              <a:latin typeface="Calibri-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72231" y="191301"/>
            <a:ext cx="20694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Case study: GWSs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05832" y="569589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00" dirty="0" smtClean="0"/>
              <a:t>Interest-Influence Matrix (</a:t>
            </a:r>
            <a:r>
              <a:rPr lang="en-IE" sz="1000" dirty="0" err="1" smtClean="0"/>
              <a:t>Mendelow</a:t>
            </a:r>
            <a:r>
              <a:rPr lang="en-IE" sz="1000" dirty="0" smtClean="0"/>
              <a:t>, 1991)</a:t>
            </a:r>
            <a:endParaRPr lang="en-IE" sz="1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558237" y="1386987"/>
            <a:ext cx="6366563" cy="4418038"/>
            <a:chOff x="1329637" y="1097158"/>
            <a:chExt cx="6757117" cy="4707867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1704807" y="5435693"/>
              <a:ext cx="5929460" cy="0"/>
            </a:xfrm>
            <a:prstGeom prst="straightConnector1">
              <a:avLst/>
            </a:pr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1704807" y="1306752"/>
              <a:ext cx="0" cy="4128941"/>
            </a:xfrm>
            <a:prstGeom prst="straightConnector1">
              <a:avLst/>
            </a:pr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704807" y="3314662"/>
              <a:ext cx="592946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608263" y="1306752"/>
              <a:ext cx="0" cy="4128941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1704807" y="1292611"/>
              <a:ext cx="5929460" cy="14141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634267" y="1306751"/>
              <a:ext cx="0" cy="4128941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5268280" y="5435693"/>
              <a:ext cx="2818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i="1" dirty="0"/>
                <a:t>Interest of Protagonist 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 rot="16200000">
              <a:off x="-235473" y="2662268"/>
              <a:ext cx="3499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i="1" dirty="0"/>
                <a:t>Power/ Influence of Protagonist 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52248" y="1799878"/>
              <a:ext cx="1996898" cy="873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E" b="1" dirty="0">
                  <a:solidFill>
                    <a:srgbClr val="F05023"/>
                  </a:solidFill>
                </a:rPr>
                <a:t>High Power </a:t>
              </a:r>
            </a:p>
            <a:p>
              <a:pPr algn="ctr">
                <a:lnSpc>
                  <a:spcPct val="150000"/>
                </a:lnSpc>
              </a:pPr>
              <a:r>
                <a:rPr lang="en-IE" b="1" dirty="0">
                  <a:solidFill>
                    <a:srgbClr val="F05023"/>
                  </a:solidFill>
                </a:rPr>
                <a:t>Low interest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13522" y="3777742"/>
              <a:ext cx="1996898" cy="873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E" b="1" dirty="0">
                  <a:solidFill>
                    <a:srgbClr val="F05023"/>
                  </a:solidFill>
                </a:rPr>
                <a:t>Low Power </a:t>
              </a:r>
            </a:p>
            <a:p>
              <a:pPr algn="ctr">
                <a:lnSpc>
                  <a:spcPct val="150000"/>
                </a:lnSpc>
              </a:pPr>
              <a:r>
                <a:rPr lang="en-IE" b="1" dirty="0">
                  <a:solidFill>
                    <a:srgbClr val="F05023"/>
                  </a:solidFill>
                </a:rPr>
                <a:t>Low interest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68280" y="1766252"/>
              <a:ext cx="1996898" cy="873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E" b="1" dirty="0">
                  <a:solidFill>
                    <a:srgbClr val="F05023"/>
                  </a:solidFill>
                </a:rPr>
                <a:t>High Power </a:t>
              </a:r>
            </a:p>
            <a:p>
              <a:pPr algn="ctr">
                <a:lnSpc>
                  <a:spcPct val="150000"/>
                </a:lnSpc>
              </a:pPr>
              <a:r>
                <a:rPr lang="en-IE" b="1" dirty="0">
                  <a:solidFill>
                    <a:srgbClr val="F05023"/>
                  </a:solidFill>
                </a:rPr>
                <a:t>High interest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268280" y="3777742"/>
              <a:ext cx="1996898" cy="873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E" b="1" dirty="0">
                  <a:solidFill>
                    <a:srgbClr val="F05023"/>
                  </a:solidFill>
                </a:rPr>
                <a:t>Low Power </a:t>
              </a:r>
            </a:p>
            <a:p>
              <a:pPr algn="ctr">
                <a:lnSpc>
                  <a:spcPct val="150000"/>
                </a:lnSpc>
              </a:pPr>
              <a:r>
                <a:rPr lang="en-IE" b="1" dirty="0">
                  <a:solidFill>
                    <a:srgbClr val="F05023"/>
                  </a:solidFill>
                </a:rPr>
                <a:t>High interest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048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20232" y="1017655"/>
            <a:ext cx="73617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IE" dirty="0" smtClean="0">
                <a:solidFill>
                  <a:schemeClr val="dk1"/>
                </a:solidFill>
                <a:latin typeface="Calibri-Bold"/>
              </a:rPr>
              <a:t>Where is the influence focused?</a:t>
            </a:r>
            <a:endParaRPr lang="en-IE" dirty="0">
              <a:solidFill>
                <a:schemeClr val="dk1"/>
              </a:solidFill>
              <a:latin typeface="Calibri-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72231" y="191301"/>
            <a:ext cx="20694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Case study: GWSs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524000"/>
            <a:ext cx="4494563" cy="4053911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304800" y="5845466"/>
            <a:ext cx="21039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00" dirty="0" smtClean="0"/>
              <a:t>Triple bottom line (</a:t>
            </a:r>
            <a:r>
              <a:rPr lang="en-IE" sz="1000" dirty="0" err="1" smtClean="0"/>
              <a:t>Elkington</a:t>
            </a:r>
            <a:r>
              <a:rPr lang="en-IE" sz="1000" dirty="0" smtClean="0"/>
              <a:t>, 1994)</a:t>
            </a:r>
            <a:endParaRPr lang="en-IE" sz="1000" dirty="0"/>
          </a:p>
        </p:txBody>
      </p:sp>
      <p:cxnSp>
        <p:nvCxnSpPr>
          <p:cNvPr id="79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27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19200" y="3962400"/>
            <a:ext cx="736176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IE" dirty="0" smtClean="0">
                <a:solidFill>
                  <a:schemeClr val="dk1"/>
                </a:solidFill>
                <a:latin typeface="Calibri-Bold"/>
              </a:rPr>
              <a:t>Case study 2: </a:t>
            </a:r>
            <a:r>
              <a:rPr lang="en-IE" dirty="0"/>
              <a:t>Adoption of water and energy saving measures in GWSs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0" y="4772055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/>
              <a:t>Discuss the case in your group</a:t>
            </a:r>
            <a:endParaRPr lang="en-IE" sz="2000" dirty="0"/>
          </a:p>
        </p:txBody>
      </p:sp>
      <p:sp>
        <p:nvSpPr>
          <p:cNvPr id="3" name="Right Arrow 2"/>
          <p:cNvSpPr/>
          <p:nvPr/>
        </p:nvSpPr>
        <p:spPr>
          <a:xfrm>
            <a:off x="7429500" y="481971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08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20232" y="1017655"/>
            <a:ext cx="73617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IE" dirty="0" smtClean="0">
                <a:solidFill>
                  <a:schemeClr val="dk1"/>
                </a:solidFill>
                <a:latin typeface="Calibri-Bold"/>
              </a:rPr>
              <a:t>Positioning protagonists on the interest influence matrix</a:t>
            </a:r>
            <a:endParaRPr lang="en-IE" dirty="0">
              <a:solidFill>
                <a:schemeClr val="dk1"/>
              </a:solidFill>
              <a:latin typeface="Calibri-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72231" y="191301"/>
            <a:ext cx="20694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Case study: GWSs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05832" y="569589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000" dirty="0" smtClean="0"/>
              <a:t>Interest-Influence Matrix (</a:t>
            </a:r>
            <a:r>
              <a:rPr lang="en-IE" sz="1000" dirty="0" err="1" smtClean="0"/>
              <a:t>Mendelow</a:t>
            </a:r>
            <a:r>
              <a:rPr lang="en-IE" sz="1000" dirty="0" smtClean="0"/>
              <a:t>, 1991)</a:t>
            </a:r>
            <a:endParaRPr lang="en-IE" sz="1000" dirty="0"/>
          </a:p>
        </p:txBody>
      </p:sp>
      <p:grpSp>
        <p:nvGrpSpPr>
          <p:cNvPr id="7" name="Group 6"/>
          <p:cNvGrpSpPr/>
          <p:nvPr/>
        </p:nvGrpSpPr>
        <p:grpSpPr>
          <a:xfrm>
            <a:off x="-762000" y="1355255"/>
            <a:ext cx="9677400" cy="4740745"/>
            <a:chOff x="0" y="1355255"/>
            <a:chExt cx="9144000" cy="4740745"/>
          </a:xfrm>
        </p:grpSpPr>
        <p:cxnSp>
          <p:nvCxnSpPr>
            <p:cNvPr id="8" name="Conector recto 7"/>
            <p:cNvCxnSpPr/>
            <p:nvPr/>
          </p:nvCxnSpPr>
          <p:spPr>
            <a:xfrm>
              <a:off x="0" y="6096000"/>
              <a:ext cx="9144000" cy="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619960" y="1921379"/>
              <a:ext cx="1996898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/>
                <a:t>Protagonist 1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IE" sz="1100" dirty="0"/>
                <a:t>Why?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IE" sz="1100" dirty="0"/>
                <a:t>Why?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IE" sz="1100" dirty="0"/>
                <a:t>Why?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2139884" y="5693790"/>
              <a:ext cx="5929460" cy="0"/>
            </a:xfrm>
            <a:prstGeom prst="straightConnector1">
              <a:avLst/>
            </a:pr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2139884" y="1564849"/>
              <a:ext cx="0" cy="4128941"/>
            </a:xfrm>
            <a:prstGeom prst="straightConnector1">
              <a:avLst/>
            </a:prstGeom>
            <a:ln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139884" y="3572759"/>
              <a:ext cx="5929460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043340" y="1564849"/>
              <a:ext cx="0" cy="4128941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2139884" y="1550708"/>
              <a:ext cx="5929460" cy="14141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8069344" y="1564848"/>
              <a:ext cx="0" cy="4128941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703357" y="5693790"/>
              <a:ext cx="2818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i="1" dirty="0"/>
                <a:t>Interest of Protagonist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199604" y="2920365"/>
              <a:ext cx="3499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i="1" dirty="0"/>
                <a:t>Power/ Influence of Protagonist 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5671947" y="2285745"/>
              <a:ext cx="320371" cy="3299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16285" y="2619313"/>
              <a:ext cx="1996898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/>
                <a:t>Protagonist 2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IE" sz="1100" dirty="0"/>
                <a:t>Why?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IE" sz="1100" dirty="0"/>
                <a:t>Why?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IE" sz="1100" dirty="0"/>
                <a:t>Why?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671947" y="3841170"/>
              <a:ext cx="1996898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/>
                <a:t>Protagonist 3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IE" sz="1100" dirty="0"/>
                <a:t>Why?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IE" sz="1100" dirty="0"/>
                <a:t>Why?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IE" sz="1100" dirty="0"/>
                <a:t>Why?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486939" y="4627223"/>
              <a:ext cx="1996898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dirty="0"/>
                <a:t>Protagonist 4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IE" sz="1100" dirty="0"/>
                <a:t>Why? 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IE" sz="1100" dirty="0"/>
                <a:t>Why?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IE" sz="1100" dirty="0"/>
                <a:t>Why?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3563926" y="3035212"/>
              <a:ext cx="320371" cy="329940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3" name="Oval 42"/>
            <p:cNvSpPr/>
            <p:nvPr/>
          </p:nvSpPr>
          <p:spPr>
            <a:xfrm>
              <a:off x="2539202" y="5060179"/>
              <a:ext cx="320371" cy="329940"/>
            </a:xfrm>
            <a:prstGeom prst="ellipse">
              <a:avLst/>
            </a:prstGeom>
            <a:solidFill>
              <a:srgbClr val="FF00FF"/>
            </a:solidFill>
            <a:ln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4" name="Oval 43"/>
            <p:cNvSpPr/>
            <p:nvPr/>
          </p:nvSpPr>
          <p:spPr>
            <a:xfrm>
              <a:off x="5705746" y="4246773"/>
              <a:ext cx="320371" cy="32994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176098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29000" y="3256404"/>
            <a:ext cx="4995333" cy="120032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en-IE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-Bold"/>
              </a:rPr>
              <a:t>Case study 2: </a:t>
            </a:r>
          </a:p>
          <a:p>
            <a:pPr algn="r"/>
            <a:r>
              <a:rPr lang="en-IE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-Bold"/>
              </a:rPr>
              <a:t>Rural communities in Ireland </a:t>
            </a:r>
          </a:p>
          <a:p>
            <a:pPr algn="r"/>
            <a:r>
              <a:rPr lang="en-IE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-Bold"/>
              </a:rPr>
              <a:t>what can we apply?</a:t>
            </a:r>
            <a:endParaRPr lang="en-IE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Calibri-Bold"/>
            </a:endParaRPr>
          </a:p>
        </p:txBody>
      </p:sp>
      <p:cxnSp>
        <p:nvCxnSpPr>
          <p:cNvPr id="8" name="Conector recto 12"/>
          <p:cNvCxnSpPr/>
          <p:nvPr/>
        </p:nvCxnSpPr>
        <p:spPr>
          <a:xfrm>
            <a:off x="2887889" y="4508841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13"/>
          <p:cNvCxnSpPr/>
          <p:nvPr/>
        </p:nvCxnSpPr>
        <p:spPr>
          <a:xfrm>
            <a:off x="3733800" y="4410254"/>
            <a:ext cx="4896000" cy="1203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8458200" y="4267200"/>
            <a:ext cx="0" cy="39600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4663200"/>
            <a:ext cx="4004733" cy="1200329"/>
          </a:xfrm>
          <a:prstGeom prst="rect">
            <a:avLst/>
          </a:prstGeom>
          <a:ln w="3175">
            <a:noFill/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dirty="0"/>
              <a:t>Irene Fernández </a:t>
            </a:r>
            <a:r>
              <a:rPr lang="en-IE" dirty="0" smtClean="0"/>
              <a:t>García (</a:t>
            </a:r>
            <a:r>
              <a:rPr lang="en-IE" dirty="0" smtClean="0">
                <a:hlinkClick r:id="rId3"/>
              </a:rPr>
              <a:t>fernanir@tcd.ie</a:t>
            </a:r>
            <a:r>
              <a:rPr lang="en-IE" dirty="0" smtClean="0"/>
              <a:t>) </a:t>
            </a:r>
          </a:p>
          <a:p>
            <a:endParaRPr lang="en-IE" dirty="0"/>
          </a:p>
          <a:p>
            <a:r>
              <a:rPr lang="en-IE" dirty="0" smtClean="0"/>
              <a:t>Water &amp; Energy in Rural Communities, 26</a:t>
            </a:r>
            <a:r>
              <a:rPr lang="en-IE" baseline="30000" dirty="0" smtClean="0"/>
              <a:t>th</a:t>
            </a:r>
            <a:r>
              <a:rPr lang="en-IE" dirty="0" smtClean="0"/>
              <a:t> April 2018</a:t>
            </a:r>
          </a:p>
        </p:txBody>
      </p:sp>
    </p:spTree>
    <p:extLst>
      <p:ext uri="{BB962C8B-B14F-4D97-AF65-F5344CB8AC3E}">
        <p14:creationId xmlns:p14="http://schemas.microsoft.com/office/powerpoint/2010/main" val="36465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44032" y="1128787"/>
            <a:ext cx="7361767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IE" dirty="0">
                <a:solidFill>
                  <a:schemeClr val="dk1"/>
                </a:solidFill>
                <a:latin typeface="Calibri-Bold"/>
              </a:rPr>
              <a:t>Improve both water and energy use efficiency in GWSs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524000" y="2438400"/>
            <a:ext cx="2484966" cy="1021556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1. Micro-hydropower energy recovery.</a:t>
            </a:r>
          </a:p>
        </p:txBody>
      </p:sp>
      <p:sp>
        <p:nvSpPr>
          <p:cNvPr id="5" name="Rectangle 4"/>
          <p:cNvSpPr/>
          <p:nvPr/>
        </p:nvSpPr>
        <p:spPr>
          <a:xfrm>
            <a:off x="7740455" y="191301"/>
            <a:ext cx="13011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Objectives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419599" y="1809743"/>
            <a:ext cx="304800" cy="308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ounded Rectangle 10"/>
          <p:cNvSpPr/>
          <p:nvPr/>
        </p:nvSpPr>
        <p:spPr>
          <a:xfrm>
            <a:off x="5211234" y="2438400"/>
            <a:ext cx="2484966" cy="1021556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2. Energy </a:t>
            </a:r>
            <a:r>
              <a:rPr lang="en-IE" dirty="0">
                <a:latin typeface="Calibri" panose="020F0502020204030204" pitchFamily="34" charset="0"/>
              </a:rPr>
              <a:t>optimization</a:t>
            </a:r>
            <a:r>
              <a:rPr lang="en-IE" dirty="0" smtClean="0">
                <a:latin typeface="Calibri" panose="020F0502020204030204" pitchFamily="34" charset="0"/>
              </a:rPr>
              <a:t>.</a:t>
            </a:r>
          </a:p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 </a:t>
            </a:r>
            <a:endParaRPr lang="en-IE" dirty="0">
              <a:latin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382434" y="4159200"/>
            <a:ext cx="2484966" cy="1021556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Water savings by leakage reduction</a:t>
            </a:r>
          </a:p>
        </p:txBody>
      </p:sp>
      <p:sp>
        <p:nvSpPr>
          <p:cNvPr id="21" name="Curved Left Arrow 20"/>
          <p:cNvSpPr/>
          <p:nvPr/>
        </p:nvSpPr>
        <p:spPr>
          <a:xfrm rot="190531">
            <a:off x="6118018" y="3596070"/>
            <a:ext cx="533400" cy="1219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  <p:sp>
        <p:nvSpPr>
          <p:cNvPr id="23" name="Curved Right Arrow 22"/>
          <p:cNvSpPr/>
          <p:nvPr/>
        </p:nvSpPr>
        <p:spPr>
          <a:xfrm rot="21412692">
            <a:off x="2548075" y="3600868"/>
            <a:ext cx="558799" cy="1244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39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57200" y="1905000"/>
          <a:ext cx="8229600" cy="3066426"/>
        </p:xfrm>
        <a:graphic>
          <a:graphicData uri="http://schemas.openxmlformats.org/drawingml/2006/table">
            <a:tbl>
              <a:tblPr firstRow="1" firstCol="1">
                <a:tableStyleId>{C083E6E3-FA7D-4D7B-A595-EF9225AFEA82}</a:tableStyleId>
              </a:tblPr>
              <a:tblGrid>
                <a:gridCol w="680132"/>
                <a:gridCol w="996268"/>
                <a:gridCol w="1676400"/>
                <a:gridCol w="2819400"/>
                <a:gridCol w="969188"/>
                <a:gridCol w="1088212"/>
              </a:tblGrid>
              <a:tr h="838200">
                <a:tc>
                  <a:txBody>
                    <a:bodyPr/>
                    <a:lstStyle/>
                    <a:p>
                      <a:endParaRPr lang="en-IE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Network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Strategy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Strategy application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Energy Saving/ Generation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Saving by leakage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9325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Sce</a:t>
                      </a: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1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Gravity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b="1" cap="none" spc="0" dirty="0" smtClean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  <a:solidFill>
                            <a:schemeClr val="accent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Hydropower</a:t>
                      </a:r>
                      <a:endParaRPr lang="en-IE" sz="1400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IE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IE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0251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Pressurized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Current</a:t>
                      </a:r>
                      <a:r>
                        <a:rPr lang="en-IE" sz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operation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IE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IE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325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Sce</a:t>
                      </a: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2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Gravity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b="1" kern="1200" cap="none" spc="0" dirty="0" smtClean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  <a:solidFill>
                            <a:schemeClr val="accent3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Hydropower</a:t>
                      </a:r>
                      <a:endParaRPr lang="en-IE" sz="1400" b="1" kern="1200" cap="none" spc="0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solidFill>
                          <a:schemeClr val="accent3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++</a:t>
                      </a:r>
                      <a:endParaRPr lang="en-IE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IE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9325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Pressurized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b="1" kern="1200" cap="none" spc="0" dirty="0" smtClean="0">
                          <a:ln>
                            <a:solidFill>
                              <a:schemeClr val="accent6">
                                <a:lumMod val="50000"/>
                              </a:schemeClr>
                            </a:solidFill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Energy optimization</a:t>
                      </a:r>
                      <a:endParaRPr lang="en-IE" sz="1400" b="1" kern="1200" cap="none" spc="0" dirty="0"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IE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n-IE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84357" y="685800"/>
            <a:ext cx="2507243" cy="1314331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E" sz="1600" dirty="0" smtClean="0"/>
              <a:t>Economic analysis</a:t>
            </a:r>
            <a:endParaRPr lang="en-IE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4433163" y="2781123"/>
            <a:ext cx="1828800" cy="523220"/>
            <a:chOff x="3302757" y="2330678"/>
            <a:chExt cx="1497843" cy="523220"/>
          </a:xfrm>
        </p:grpSpPr>
        <p:sp>
          <p:nvSpPr>
            <p:cNvPr id="6" name="Right Arrow 5"/>
            <p:cNvSpPr/>
            <p:nvPr/>
          </p:nvSpPr>
          <p:spPr>
            <a:xfrm>
              <a:off x="3931852" y="2516087"/>
              <a:ext cx="2286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43400" y="2438399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400" dirty="0" smtClean="0"/>
                <a:t>PAT</a:t>
              </a:r>
              <a:endParaRPr lang="en-IE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02757" y="2330678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400" dirty="0" smtClean="0"/>
                <a:t>PRV</a:t>
              </a:r>
            </a:p>
            <a:p>
              <a:r>
                <a:rPr lang="en-IE" sz="1400" dirty="0" smtClean="0"/>
                <a:t>BPT</a:t>
              </a:r>
              <a:endParaRPr lang="en-IE" sz="1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733801" y="3928069"/>
            <a:ext cx="2819400" cy="308812"/>
            <a:chOff x="3302757" y="3555999"/>
            <a:chExt cx="2424465" cy="308812"/>
          </a:xfrm>
        </p:grpSpPr>
        <p:sp>
          <p:nvSpPr>
            <p:cNvPr id="25" name="Right Arrow 24"/>
            <p:cNvSpPr/>
            <p:nvPr/>
          </p:nvSpPr>
          <p:spPr>
            <a:xfrm>
              <a:off x="4872881" y="3659088"/>
              <a:ext cx="2286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270022" y="3555999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400" dirty="0" smtClean="0"/>
                <a:t>PAT</a:t>
              </a:r>
              <a:endParaRPr lang="en-IE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02757" y="3605766"/>
              <a:ext cx="1590500" cy="2590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en-IE" sz="1400" dirty="0">
                  <a:solidFill>
                    <a:srgbClr val="00000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New potential sites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733801" y="4521201"/>
            <a:ext cx="2819400" cy="307777"/>
            <a:chOff x="3733801" y="4140201"/>
            <a:chExt cx="2819400" cy="307777"/>
          </a:xfrm>
        </p:grpSpPr>
        <p:sp>
          <p:nvSpPr>
            <p:cNvPr id="30" name="TextBox 29"/>
            <p:cNvSpPr txBox="1"/>
            <p:nvPr/>
          </p:nvSpPr>
          <p:spPr>
            <a:xfrm>
              <a:off x="3733801" y="4140201"/>
              <a:ext cx="2819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1400" dirty="0" smtClean="0"/>
                <a:t> Pressure head</a:t>
              </a:r>
              <a:endParaRPr lang="en-IE" sz="1400" dirty="0"/>
            </a:p>
          </p:txBody>
        </p:sp>
        <p:sp>
          <p:nvSpPr>
            <p:cNvPr id="32" name="Down Arrow 31"/>
            <p:cNvSpPr/>
            <p:nvPr/>
          </p:nvSpPr>
          <p:spPr>
            <a:xfrm>
              <a:off x="4396177" y="4217889"/>
              <a:ext cx="78933" cy="15240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7420816" y="191301"/>
            <a:ext cx="16208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Methodology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5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7" b="30151"/>
          <a:stretch/>
        </p:blipFill>
        <p:spPr>
          <a:xfrm>
            <a:off x="914400" y="391356"/>
            <a:ext cx="5488660" cy="5656386"/>
          </a:xfrm>
          <a:prstGeom prst="rect">
            <a:avLst/>
          </a:prstGeom>
        </p:spPr>
      </p:pic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6972231" y="191301"/>
            <a:ext cx="20694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Case study: GWSs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68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85800" y="2982155"/>
          <a:ext cx="7848600" cy="2866459"/>
        </p:xfrm>
        <a:graphic>
          <a:graphicData uri="http://schemas.openxmlformats.org/drawingml/2006/table">
            <a:tbl>
              <a:tblPr firstRow="1" firstCol="1">
                <a:tableStyleId>{C083E6E3-FA7D-4D7B-A595-EF9225AFEA82}</a:tableStyleId>
              </a:tblPr>
              <a:tblGrid>
                <a:gridCol w="1583217"/>
                <a:gridCol w="1219854"/>
                <a:gridCol w="672737"/>
                <a:gridCol w="840996"/>
                <a:gridCol w="1217860"/>
                <a:gridCol w="1041777"/>
                <a:gridCol w="663228"/>
                <a:gridCol w="608931"/>
              </a:tblGrid>
              <a:tr h="718560">
                <a:tc>
                  <a:txBody>
                    <a:bodyPr/>
                    <a:lstStyle/>
                    <a:p>
                      <a:endParaRPr lang="en-IE" sz="14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400" dirty="0" smtClean="0">
                          <a:effectLst/>
                          <a:latin typeface="+mn-lt"/>
                        </a:rPr>
                        <a:t>flow       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(l s</a:t>
                      </a:r>
                      <a:r>
                        <a:rPr lang="en-US" sz="1400" baseline="30000" dirty="0">
                          <a:effectLst/>
                          <a:latin typeface="+mn-lt"/>
                        </a:rPr>
                        <a:t>-1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)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Nodes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Pressure head (m)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Node elevation, min (m)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Node elevation, max (m)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PRV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BPT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9519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Ballacolla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7.03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49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145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79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145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0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5633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Ballinabranna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2.02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44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190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47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164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3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0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5633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Ballinguyroe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1.99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9519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Blackstairs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13.76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122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277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51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271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3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8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9519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Caherlesk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2.40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150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120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66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115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0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0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9519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Heath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3.07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70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180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81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164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6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0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9519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Kilanerin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1.76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27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190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60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176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2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1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9519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Kilcredan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1.70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45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87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29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82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0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</a:rPr>
                        <a:t>0</a:t>
                      </a:r>
                      <a:endParaRPr lang="en-IE" sz="14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9519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Walterstown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0.28</a:t>
                      </a:r>
                      <a:endParaRPr lang="en-IE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 smtClean="0">
                          <a:latin typeface="+mn-lt"/>
                        </a:rPr>
                        <a:t>49</a:t>
                      </a:r>
                      <a:endParaRPr lang="en-IE" sz="140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 smtClean="0">
                          <a:latin typeface="+mn-lt"/>
                        </a:rPr>
                        <a:t>63 + 40</a:t>
                      </a:r>
                      <a:endParaRPr lang="en-IE" sz="140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 smtClean="0">
                          <a:latin typeface="+mn-lt"/>
                        </a:rPr>
                        <a:t>58</a:t>
                      </a:r>
                      <a:endParaRPr lang="en-IE" sz="140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 smtClean="0">
                          <a:latin typeface="+mn-lt"/>
                        </a:rPr>
                        <a:t>80</a:t>
                      </a:r>
                      <a:endParaRPr lang="en-IE" sz="140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 smtClean="0">
                          <a:latin typeface="+mn-lt"/>
                        </a:rPr>
                        <a:t>0</a:t>
                      </a:r>
                      <a:endParaRPr lang="en-IE" sz="140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400" dirty="0" smtClean="0">
                          <a:latin typeface="+mn-lt"/>
                        </a:rPr>
                        <a:t>0</a:t>
                      </a:r>
                      <a:endParaRPr lang="en-IE" sz="1400" dirty="0"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7" b="30151"/>
          <a:stretch/>
        </p:blipFill>
        <p:spPr>
          <a:xfrm>
            <a:off x="304799" y="191300"/>
            <a:ext cx="2624109" cy="27042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972231" y="191301"/>
            <a:ext cx="20694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Case study: GWSs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73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092923" y="191301"/>
            <a:ext cx="948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Results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548040" y="1214819"/>
            <a:ext cx="1995760" cy="514325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Ballacolla GWS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753031" y="5485013"/>
            <a:ext cx="2395637" cy="561856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err="1" smtClean="0">
                <a:latin typeface="Calibri" panose="020F0502020204030204" pitchFamily="34" charset="0"/>
              </a:rPr>
              <a:t>Ballinabranna</a:t>
            </a:r>
            <a:r>
              <a:rPr lang="en-IE" dirty="0" smtClean="0">
                <a:latin typeface="Calibri" panose="020F0502020204030204" pitchFamily="34" charset="0"/>
              </a:rPr>
              <a:t> GWS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85801" y="838200"/>
            <a:ext cx="4724400" cy="3693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E" dirty="0" smtClean="0">
                <a:latin typeface="Calibri-Bold"/>
              </a:rPr>
              <a:t>Location of current PRVs and potential sites</a:t>
            </a:r>
            <a:endParaRPr lang="en-IE" dirty="0">
              <a:solidFill>
                <a:schemeClr val="dk1"/>
              </a:solidFill>
              <a:latin typeface="Calibri-Bold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805385" y="6190390"/>
            <a:ext cx="4267200" cy="514325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1. Micro-hydropower energy recovery</a:t>
            </a:r>
            <a:endParaRPr lang="en-IE" baseline="-25000" dirty="0" smtClean="0"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6" t="27779" r="7516" b="22221"/>
          <a:stretch/>
        </p:blipFill>
        <p:spPr>
          <a:xfrm>
            <a:off x="4605867" y="2552078"/>
            <a:ext cx="4190400" cy="349200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2" t="28889" r="3669" b="17778"/>
          <a:stretch/>
        </p:blipFill>
        <p:spPr>
          <a:xfrm>
            <a:off x="728133" y="1207532"/>
            <a:ext cx="4377267" cy="365760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728347" y="4495803"/>
            <a:ext cx="1752600" cy="36933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E" dirty="0" smtClean="0"/>
              <a:t>2 potential sites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4605867" y="5677467"/>
            <a:ext cx="1752600" cy="36933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E" dirty="0" smtClean="0"/>
              <a:t>1 potential site</a:t>
            </a:r>
            <a:endParaRPr lang="en-IE" dirty="0"/>
          </a:p>
        </p:txBody>
      </p:sp>
      <p:sp>
        <p:nvSpPr>
          <p:cNvPr id="3" name="Oval 2"/>
          <p:cNvSpPr/>
          <p:nvPr/>
        </p:nvSpPr>
        <p:spPr>
          <a:xfrm>
            <a:off x="3124308" y="3268133"/>
            <a:ext cx="228599" cy="2286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Oval 17"/>
          <p:cNvSpPr/>
          <p:nvPr/>
        </p:nvSpPr>
        <p:spPr>
          <a:xfrm>
            <a:off x="3429001" y="2895600"/>
            <a:ext cx="228599" cy="2286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Oval 20"/>
          <p:cNvSpPr/>
          <p:nvPr/>
        </p:nvSpPr>
        <p:spPr>
          <a:xfrm>
            <a:off x="2048933" y="3753155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Oval 21"/>
          <p:cNvSpPr/>
          <p:nvPr/>
        </p:nvSpPr>
        <p:spPr>
          <a:xfrm>
            <a:off x="3536021" y="2839215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Oval 22"/>
          <p:cNvSpPr/>
          <p:nvPr/>
        </p:nvSpPr>
        <p:spPr>
          <a:xfrm>
            <a:off x="6067661" y="3886173"/>
            <a:ext cx="228599" cy="2286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5778500" y="3808329"/>
            <a:ext cx="228599" cy="2286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Oval 27"/>
          <p:cNvSpPr/>
          <p:nvPr/>
        </p:nvSpPr>
        <p:spPr>
          <a:xfrm>
            <a:off x="5867401" y="3572933"/>
            <a:ext cx="228599" cy="2286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Oval 28"/>
          <p:cNvSpPr/>
          <p:nvPr/>
        </p:nvSpPr>
        <p:spPr>
          <a:xfrm>
            <a:off x="5753101" y="4400004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50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3" t="31111" r="7516" b="20000"/>
          <a:stretch/>
        </p:blipFill>
        <p:spPr>
          <a:xfrm>
            <a:off x="4876800" y="2412999"/>
            <a:ext cx="3962400" cy="355807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092923" y="191301"/>
            <a:ext cx="948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Results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681188" y="5429951"/>
            <a:ext cx="1995760" cy="561856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Blackstairs GWS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676948" y="1295400"/>
            <a:ext cx="2395637" cy="561856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Ballinguyroe GWS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800" y="838200"/>
            <a:ext cx="7361767" cy="3693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E" dirty="0" smtClean="0">
                <a:latin typeface="Calibri-Bold"/>
              </a:rPr>
              <a:t>Location of current PRVs and potential sites</a:t>
            </a:r>
            <a:endParaRPr lang="en-IE" dirty="0">
              <a:solidFill>
                <a:schemeClr val="dk1"/>
              </a:solidFill>
              <a:latin typeface="Calibri-Bold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805385" y="6190390"/>
            <a:ext cx="4267200" cy="514325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1. Micro-hydropower energy recovery</a:t>
            </a:r>
            <a:endParaRPr lang="en-IE" baseline="-25000" dirty="0" smtClean="0"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6800" y="5591175"/>
            <a:ext cx="1752600" cy="36933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E" dirty="0" smtClean="0"/>
              <a:t>6 potential sites</a:t>
            </a:r>
            <a:endParaRPr lang="en-IE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1295400"/>
            <a:ext cx="3810000" cy="3429000"/>
            <a:chOff x="708416" y="1323090"/>
            <a:chExt cx="3810000" cy="34290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40" t="26667" r="9085" b="23334"/>
            <a:stretch/>
          </p:blipFill>
          <p:spPr>
            <a:xfrm>
              <a:off x="708416" y="1323090"/>
              <a:ext cx="3810000" cy="3429000"/>
            </a:xfrm>
            <a:prstGeom prst="rect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2765816" y="4382758"/>
              <a:ext cx="1752600" cy="369332"/>
            </a:xfrm>
            <a:prstGeom prst="rect">
              <a:avLst/>
            </a:prstGeom>
            <a:solidFill>
              <a:srgbClr val="FFFFFF">
                <a:alpha val="4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IE" dirty="0" smtClean="0"/>
                <a:t>2 potential sites</a:t>
              </a:r>
              <a:endParaRPr lang="en-IE" dirty="0"/>
            </a:p>
          </p:txBody>
        </p:sp>
      </p:grpSp>
      <p:sp>
        <p:nvSpPr>
          <p:cNvPr id="15" name="Oval 14"/>
          <p:cNvSpPr/>
          <p:nvPr/>
        </p:nvSpPr>
        <p:spPr>
          <a:xfrm>
            <a:off x="5184949" y="4531267"/>
            <a:ext cx="228599" cy="2286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Oval 22"/>
          <p:cNvSpPr/>
          <p:nvPr/>
        </p:nvSpPr>
        <p:spPr>
          <a:xfrm>
            <a:off x="2645834" y="2260599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Oval 24"/>
          <p:cNvSpPr/>
          <p:nvPr/>
        </p:nvSpPr>
        <p:spPr>
          <a:xfrm>
            <a:off x="2252132" y="1634146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6434668" y="2642512"/>
            <a:ext cx="228599" cy="2286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Oval 27"/>
          <p:cNvSpPr/>
          <p:nvPr/>
        </p:nvSpPr>
        <p:spPr>
          <a:xfrm>
            <a:off x="6303434" y="3051177"/>
            <a:ext cx="228599" cy="2286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Oval 29"/>
          <p:cNvSpPr/>
          <p:nvPr/>
        </p:nvSpPr>
        <p:spPr>
          <a:xfrm>
            <a:off x="5760466" y="4011812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Oval 30"/>
          <p:cNvSpPr/>
          <p:nvPr/>
        </p:nvSpPr>
        <p:spPr>
          <a:xfrm>
            <a:off x="6049434" y="4109178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Oval 31"/>
          <p:cNvSpPr/>
          <p:nvPr/>
        </p:nvSpPr>
        <p:spPr>
          <a:xfrm>
            <a:off x="6290735" y="3407080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Oval 32"/>
          <p:cNvSpPr/>
          <p:nvPr/>
        </p:nvSpPr>
        <p:spPr>
          <a:xfrm>
            <a:off x="5926667" y="3233322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Oval 33"/>
          <p:cNvSpPr/>
          <p:nvPr/>
        </p:nvSpPr>
        <p:spPr>
          <a:xfrm>
            <a:off x="6083302" y="3157750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Oval 34"/>
          <p:cNvSpPr/>
          <p:nvPr/>
        </p:nvSpPr>
        <p:spPr>
          <a:xfrm>
            <a:off x="7246410" y="2967511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84813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0" y="60960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2"/>
          <p:cNvCxnSpPr/>
          <p:nvPr/>
        </p:nvCxnSpPr>
        <p:spPr>
          <a:xfrm>
            <a:off x="3302757" y="685800"/>
            <a:ext cx="5738888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3"/>
          <p:cNvCxnSpPr/>
          <p:nvPr/>
        </p:nvCxnSpPr>
        <p:spPr>
          <a:xfrm>
            <a:off x="4148668" y="587213"/>
            <a:ext cx="4896000" cy="12031"/>
          </a:xfrm>
          <a:prstGeom prst="line">
            <a:avLst/>
          </a:prstGeom>
          <a:ln w="190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092923" y="191301"/>
            <a:ext cx="948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E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Results</a:t>
            </a:r>
            <a:endParaRPr lang="en-IE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148163" y="1295226"/>
            <a:ext cx="2395637" cy="561856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Caherlesk GWS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800" y="838200"/>
            <a:ext cx="7361767" cy="3693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E" dirty="0" smtClean="0">
                <a:latin typeface="Calibri-Bold"/>
              </a:rPr>
              <a:t>Location of current PRVs and potential sites</a:t>
            </a:r>
            <a:endParaRPr lang="en-IE" dirty="0">
              <a:solidFill>
                <a:schemeClr val="dk1"/>
              </a:solidFill>
              <a:latin typeface="Calibri-Bold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805385" y="6190390"/>
            <a:ext cx="4267200" cy="514325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1. Micro-hydropower energy recovery</a:t>
            </a:r>
            <a:endParaRPr lang="en-IE" baseline="-25000" dirty="0" smtClean="0">
              <a:latin typeface="Calibri" panose="020F050202020403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7200" y="1219200"/>
            <a:ext cx="4267200" cy="3505200"/>
            <a:chOff x="816818" y="1301921"/>
            <a:chExt cx="4267200" cy="35052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43" t="17778" r="5943" b="31111"/>
            <a:stretch/>
          </p:blipFill>
          <p:spPr>
            <a:xfrm>
              <a:off x="816818" y="1301921"/>
              <a:ext cx="4267200" cy="3505200"/>
            </a:xfrm>
            <a:prstGeom prst="rect">
              <a:avLst/>
            </a:prstGeom>
            <a:ln>
              <a:solidFill>
                <a:schemeClr val="tx2">
                  <a:lumMod val="50000"/>
                </a:schemeClr>
              </a:solidFill>
            </a:ln>
          </p:spPr>
        </p:pic>
        <p:sp>
          <p:nvSpPr>
            <p:cNvPr id="21" name="TextBox 20"/>
            <p:cNvSpPr txBox="1"/>
            <p:nvPr/>
          </p:nvSpPr>
          <p:spPr>
            <a:xfrm>
              <a:off x="816818" y="4437789"/>
              <a:ext cx="1752600" cy="369332"/>
            </a:xfrm>
            <a:prstGeom prst="rect">
              <a:avLst/>
            </a:prstGeom>
            <a:solidFill>
              <a:srgbClr val="FFFFFF">
                <a:alpha val="40000"/>
              </a:srgb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IE" dirty="0" smtClean="0"/>
                <a:t>2 potential sites</a:t>
              </a:r>
              <a:endParaRPr lang="en-IE" dirty="0"/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2104938" y="5481150"/>
            <a:ext cx="2395637" cy="561856"/>
          </a:xfrm>
          <a:prstGeom prst="roundRect">
            <a:avLst/>
          </a:prstGeom>
          <a:ln w="12700">
            <a:solidFill>
              <a:schemeClr val="accent6"/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accent6">
                  <a:lumMod val="50000"/>
                </a:schemeClr>
              </a:buClr>
            </a:pPr>
            <a:r>
              <a:rPr lang="en-IE" dirty="0" smtClean="0">
                <a:latin typeface="Calibri" panose="020F0502020204030204" pitchFamily="34" charset="0"/>
              </a:rPr>
              <a:t>Kilanerin GWS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3" t="22222" r="7516" b="32222"/>
          <a:stretch/>
        </p:blipFill>
        <p:spPr>
          <a:xfrm>
            <a:off x="4724400" y="2667000"/>
            <a:ext cx="4246247" cy="334800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24" name="TextBox 23"/>
          <p:cNvSpPr txBox="1"/>
          <p:nvPr/>
        </p:nvSpPr>
        <p:spPr>
          <a:xfrm>
            <a:off x="4730620" y="5640111"/>
            <a:ext cx="1752600" cy="36933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E" dirty="0" smtClean="0"/>
              <a:t>1 potential site</a:t>
            </a:r>
            <a:endParaRPr lang="en-IE" dirty="0"/>
          </a:p>
        </p:txBody>
      </p:sp>
      <p:sp>
        <p:nvSpPr>
          <p:cNvPr id="18" name="Oval 17"/>
          <p:cNvSpPr/>
          <p:nvPr/>
        </p:nvSpPr>
        <p:spPr>
          <a:xfrm>
            <a:off x="1919474" y="3045418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Oval 18"/>
          <p:cNvSpPr/>
          <p:nvPr/>
        </p:nvSpPr>
        <p:spPr>
          <a:xfrm>
            <a:off x="1934034" y="3341143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Oval 24"/>
          <p:cNvSpPr/>
          <p:nvPr/>
        </p:nvSpPr>
        <p:spPr>
          <a:xfrm>
            <a:off x="6420729" y="4830193"/>
            <a:ext cx="228599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Oval 25"/>
          <p:cNvSpPr/>
          <p:nvPr/>
        </p:nvSpPr>
        <p:spPr>
          <a:xfrm>
            <a:off x="5915027" y="4374118"/>
            <a:ext cx="228599" cy="2286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5895975" y="4562475"/>
            <a:ext cx="228599" cy="2286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306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7832</TotalTime>
  <Words>1018</Words>
  <Application>Microsoft Office PowerPoint</Application>
  <PresentationFormat>On-screen Show (4:3)</PresentationFormat>
  <Paragraphs>345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SimSun</vt:lpstr>
      <vt:lpstr>Arial</vt:lpstr>
      <vt:lpstr>Calibri</vt:lpstr>
      <vt:lpstr>Calibri-Bold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amcnabo</dc:creator>
  <cp:lastModifiedBy>Irene Fernandez Garcia</cp:lastModifiedBy>
  <cp:revision>626</cp:revision>
  <cp:lastPrinted>2015-06-11T10:45:56Z</cp:lastPrinted>
  <dcterms:created xsi:type="dcterms:W3CDTF">2011-03-14T10:52:17Z</dcterms:created>
  <dcterms:modified xsi:type="dcterms:W3CDTF">2018-04-25T15:25:06Z</dcterms:modified>
</cp:coreProperties>
</file>