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EE"/>
    <a:srgbClr val="0066CC"/>
    <a:srgbClr val="0099CC"/>
    <a:srgbClr val="00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18C7-FC87-4392-9511-2B5FA0A37BF3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794F-863F-4067-AE2B-34879FC476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36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18C7-FC87-4392-9511-2B5FA0A37BF3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794F-863F-4067-AE2B-34879FC476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3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18C7-FC87-4392-9511-2B5FA0A37BF3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794F-863F-4067-AE2B-34879FC476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42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18C7-FC87-4392-9511-2B5FA0A37BF3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794F-863F-4067-AE2B-34879FC476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75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18C7-FC87-4392-9511-2B5FA0A37BF3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794F-863F-4067-AE2B-34879FC476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21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18C7-FC87-4392-9511-2B5FA0A37BF3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794F-863F-4067-AE2B-34879FC476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62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18C7-FC87-4392-9511-2B5FA0A37BF3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794F-863F-4067-AE2B-34879FC476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24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18C7-FC87-4392-9511-2B5FA0A37BF3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794F-863F-4067-AE2B-34879FC476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45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18C7-FC87-4392-9511-2B5FA0A37BF3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794F-863F-4067-AE2B-34879FC476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34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18C7-FC87-4392-9511-2B5FA0A37BF3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794F-863F-4067-AE2B-34879FC476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93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18C7-FC87-4392-9511-2B5FA0A37BF3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794F-863F-4067-AE2B-34879FC476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61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718C7-FC87-4392-9511-2B5FA0A37BF3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6794F-863F-4067-AE2B-34879FC476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28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56992"/>
            <a:ext cx="7992888" cy="11307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5119795" cy="10801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381328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2nd Annual Conference </a:t>
            </a:r>
            <a:r>
              <a:rPr lang="en-GB" sz="1400" dirty="0" err="1" smtClean="0">
                <a:solidFill>
                  <a:schemeClr val="bg1">
                    <a:lumMod val="50000"/>
                  </a:schemeClr>
                </a:solidFill>
              </a:rPr>
              <a:t>Dŵr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bg1">
                    <a:lumMod val="50000"/>
                  </a:schemeClr>
                </a:solidFill>
              </a:rPr>
              <a:t>Uisce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 Water-Energy Innovation – Dublin – 23 October 2018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844824"/>
            <a:ext cx="79928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development </a:t>
            </a:r>
            <a:r>
              <a:rPr lang="en-GB" dirty="0" smtClean="0"/>
              <a:t>and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programme/fund services </a:t>
            </a:r>
          </a:p>
          <a:p>
            <a:r>
              <a:rPr lang="en-GB" dirty="0" smtClean="0"/>
              <a:t>				in the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sector </a:t>
            </a:r>
            <a:r>
              <a:rPr lang="en-GB" dirty="0" smtClean="0"/>
              <a:t>and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water-energy nexus</a:t>
            </a:r>
          </a:p>
          <a:p>
            <a:endParaRPr lang="en-GB" sz="1400" dirty="0" smtClean="0"/>
          </a:p>
          <a:p>
            <a:r>
              <a:rPr lang="en-GB" dirty="0" smtClean="0"/>
              <a:t>Active in the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renewable energy transition </a:t>
            </a:r>
          </a:p>
          <a:p>
            <a:r>
              <a:rPr lang="en-GB" dirty="0" smtClean="0"/>
              <a:t>				towards a more circular economy</a:t>
            </a:r>
          </a:p>
          <a:p>
            <a:endParaRPr lang="en-GB" dirty="0" smtClean="0"/>
          </a:p>
          <a:p>
            <a:pPr algn="just"/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Offering solutions in the growing demand for new business processes that are shorter, with smarter/service-enhanced products, with more efficient resource usage (on-site or in the value-chain)</a:t>
            </a:r>
          </a:p>
          <a:p>
            <a:endParaRPr lang="en-GB" sz="2400" dirty="0" smtClean="0"/>
          </a:p>
          <a:p>
            <a:r>
              <a:rPr lang="en-GB" dirty="0" smtClean="0"/>
              <a:t>Examples:</a:t>
            </a:r>
          </a:p>
          <a:p>
            <a:pPr marL="180000" indent="-180000" algn="just">
              <a:buFont typeface="Wingdings" panose="05000000000000000000" pitchFamily="2" charset="2"/>
              <a:buChar char="§"/>
            </a:pPr>
            <a:r>
              <a:rPr lang="en-GB" dirty="0" smtClean="0"/>
              <a:t>Valorisation planning; fund/programme (re)structuring (e.g. KPI development, risk management, triple-bottom-line bench-marking and tracking)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en-GB" dirty="0" smtClean="0"/>
              <a:t>Guidance of start-ups/spin-offs in innovation transitions (lab – launch – commercialisation – growth phase)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643330" y="6689105"/>
            <a:ext cx="1872208" cy="168895"/>
          </a:xfrm>
          <a:prstGeom prst="rect">
            <a:avLst/>
          </a:prstGeom>
          <a:solidFill>
            <a:srgbClr val="007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804248" y="188640"/>
            <a:ext cx="216024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0077EE"/>
                </a:solidFill>
              </a:rPr>
              <a:t>www.bluebreadboard.com</a:t>
            </a:r>
            <a:endParaRPr lang="en-GB" sz="1400" dirty="0">
              <a:solidFill>
                <a:srgbClr val="0077E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49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730557" cy="5760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381328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2nd Annual Conference </a:t>
            </a:r>
            <a:r>
              <a:rPr lang="en-GB" sz="1400" dirty="0" err="1" smtClean="0">
                <a:solidFill>
                  <a:schemeClr val="bg1">
                    <a:lumMod val="50000"/>
                  </a:schemeClr>
                </a:solidFill>
              </a:rPr>
              <a:t>Dŵr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bg1">
                    <a:lumMod val="50000"/>
                  </a:schemeClr>
                </a:solidFill>
              </a:rPr>
              <a:t>Uisce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 Water-Energy Innovation – Dublin – 23 October 2018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445870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Synergy with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Dŵr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Uisce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 smtClean="0"/>
              <a:t>Initial involvement via </a:t>
            </a:r>
            <a:r>
              <a:rPr lang="en-GB" i="1" dirty="0" smtClean="0"/>
              <a:t>European Innovation Partnership on Water </a:t>
            </a:r>
            <a:r>
              <a:rPr lang="en-GB" dirty="0" smtClean="0"/>
              <a:t>(EIP-Water) of EC: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to promote project launch and ongoing results (our interest)</a:t>
            </a:r>
          </a:p>
          <a:p>
            <a:endParaRPr lang="en-GB" dirty="0" smtClean="0"/>
          </a:p>
          <a:p>
            <a:r>
              <a:rPr lang="en-GB" dirty="0" smtClean="0"/>
              <a:t>Water industry is 4</a:t>
            </a:r>
            <a:r>
              <a:rPr lang="en-GB" baseline="30000" dirty="0" smtClean="0"/>
              <a:t>th</a:t>
            </a:r>
            <a:r>
              <a:rPr lang="en-GB" dirty="0" smtClean="0"/>
              <a:t> most energy intense sector in Ireland and Wales: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important to focus on energy efficiency (one of our areas of expertise)</a:t>
            </a:r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r>
              <a:rPr lang="en-GB" dirty="0" smtClean="0"/>
              <a:t>Bringing innovation to the market: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relevance of business development (our core business)</a:t>
            </a:r>
          </a:p>
          <a:p>
            <a:pPr algn="ctr"/>
            <a:endParaRPr lang="en-GB" sz="3200" dirty="0" smtClean="0"/>
          </a:p>
          <a:p>
            <a:pPr algn="ctr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details</a:t>
            </a:r>
            <a:r>
              <a:rPr lang="en-GB" dirty="0" smtClean="0"/>
              <a:t>:</a:t>
            </a:r>
          </a:p>
          <a:p>
            <a:pPr algn="ctr"/>
            <a:endParaRPr lang="en-GB" sz="1200" dirty="0" smtClean="0"/>
          </a:p>
          <a:p>
            <a:pPr algn="ctr"/>
            <a:r>
              <a:rPr lang="en-GB" dirty="0" smtClean="0">
                <a:solidFill>
                  <a:srgbClr val="0077EE"/>
                </a:solidFill>
              </a:rPr>
              <a:t>www.bluebreadboard.com</a:t>
            </a:r>
          </a:p>
          <a:p>
            <a:pPr algn="ctr"/>
            <a:r>
              <a:rPr lang="en-GB" dirty="0" smtClean="0">
                <a:solidFill>
                  <a:srgbClr val="0077EE"/>
                </a:solidFill>
              </a:rPr>
              <a:t>Tom Baur: t.baur@bluebreadboard.com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3643330" y="6689105"/>
            <a:ext cx="1872208" cy="168895"/>
          </a:xfrm>
          <a:prstGeom prst="rect">
            <a:avLst/>
          </a:prstGeom>
          <a:solidFill>
            <a:srgbClr val="007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52" y="1415997"/>
            <a:ext cx="5508104" cy="572843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77668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111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BaurTechno</dc:creator>
  <cp:lastModifiedBy>BaurTechno</cp:lastModifiedBy>
  <cp:revision>13</cp:revision>
  <dcterms:created xsi:type="dcterms:W3CDTF">2018-10-04T08:48:47Z</dcterms:created>
  <dcterms:modified xsi:type="dcterms:W3CDTF">2018-10-04T10:52:41Z</dcterms:modified>
</cp:coreProperties>
</file>