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0"/>
  </p:notesMasterIdLst>
  <p:handoutMasterIdLst>
    <p:handoutMasterId r:id="rId11"/>
  </p:handoutMasterIdLst>
  <p:sldIdLst>
    <p:sldId id="395" r:id="rId2"/>
    <p:sldId id="400" r:id="rId3"/>
    <p:sldId id="397" r:id="rId4"/>
    <p:sldId id="379" r:id="rId5"/>
    <p:sldId id="402" r:id="rId6"/>
    <p:sldId id="403" r:id="rId7"/>
    <p:sldId id="404" r:id="rId8"/>
    <p:sldId id="401" r:id="rId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cnabo" initials="a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5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32" autoAdjust="0"/>
    <p:restoredTop sz="94724" autoAdjust="0"/>
  </p:normalViewPr>
  <p:slideViewPr>
    <p:cSldViewPr>
      <p:cViewPr varScale="1">
        <p:scale>
          <a:sx n="67" d="100"/>
          <a:sy n="67" d="100"/>
        </p:scale>
        <p:origin x="25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CCF24C-06DD-4EC2-A564-FF92E6BE12D6}" type="doc">
      <dgm:prSet loTypeId="urn:microsoft.com/office/officeart/2005/8/layout/radial6" loCatId="cycle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IE"/>
        </a:p>
      </dgm:t>
    </dgm:pt>
    <dgm:pt modelId="{60291CB8-D1C0-4BBB-A2E9-A7B6159D870A}">
      <dgm:prSet phldrT="[Text]" custT="1"/>
      <dgm:spPr>
        <a:solidFill>
          <a:srgbClr val="0070C0"/>
        </a:solidFill>
      </dgm:spPr>
      <dgm:t>
        <a:bodyPr/>
        <a:lstStyle/>
        <a:p>
          <a:r>
            <a:rPr lang="en-GB" sz="1800" dirty="0" smtClean="0"/>
            <a:t>Dŵr Uisce </a:t>
          </a:r>
        </a:p>
        <a:p>
          <a:r>
            <a:rPr lang="en-GB" sz="1400" dirty="0" smtClean="0"/>
            <a:t>Water - Energy Challenges</a:t>
          </a:r>
          <a:endParaRPr lang="en-GB" sz="1400" dirty="0"/>
        </a:p>
      </dgm:t>
    </dgm:pt>
    <dgm:pt modelId="{C62544F5-018B-4EE6-99AC-CD12ECE5D453}" type="parTrans" cxnId="{7400082C-50FC-4378-A705-09EAE2FE2915}">
      <dgm:prSet/>
      <dgm:spPr/>
      <dgm:t>
        <a:bodyPr/>
        <a:lstStyle/>
        <a:p>
          <a:endParaRPr lang="en-IE"/>
        </a:p>
      </dgm:t>
    </dgm:pt>
    <dgm:pt modelId="{EFBE1DCD-6FB3-4DA0-8C82-7075CB53C727}" type="sibTrans" cxnId="{7400082C-50FC-4378-A705-09EAE2FE2915}">
      <dgm:prSet/>
      <dgm:spPr/>
      <dgm:t>
        <a:bodyPr/>
        <a:lstStyle/>
        <a:p>
          <a:endParaRPr lang="en-IE"/>
        </a:p>
      </dgm:t>
    </dgm:pt>
    <dgm:pt modelId="{01830E63-5901-4AAA-8C67-994A2C133EBF}">
      <dgm:prSet phldrT="[Text]" custT="1"/>
      <dgm:spPr/>
      <dgm:t>
        <a:bodyPr/>
        <a:lstStyle/>
        <a:p>
          <a:r>
            <a:rPr lang="en-GB" sz="1000" dirty="0" smtClean="0"/>
            <a:t>Life Cycle Assessment &amp; Eco-Design</a:t>
          </a:r>
          <a:endParaRPr lang="en-GB" sz="1000" dirty="0"/>
        </a:p>
      </dgm:t>
    </dgm:pt>
    <dgm:pt modelId="{B62FC777-BB91-4F95-ABDD-2FA58CE7A2C8}" type="parTrans" cxnId="{46BC5665-3F1F-463F-9159-798368F6C1AC}">
      <dgm:prSet/>
      <dgm:spPr/>
      <dgm:t>
        <a:bodyPr/>
        <a:lstStyle/>
        <a:p>
          <a:endParaRPr lang="en-IE"/>
        </a:p>
      </dgm:t>
    </dgm:pt>
    <dgm:pt modelId="{44612624-63BC-47A9-A352-F8FB06E81721}" type="sibTrans" cxnId="{46BC5665-3F1F-463F-9159-798368F6C1AC}">
      <dgm:prSet/>
      <dgm:spPr/>
      <dgm:t>
        <a:bodyPr/>
        <a:lstStyle/>
        <a:p>
          <a:endParaRPr lang="en-IE"/>
        </a:p>
      </dgm:t>
    </dgm:pt>
    <dgm:pt modelId="{1C17DFD4-4400-46ED-B7DF-F15511FB2891}">
      <dgm:prSet phldrT="[Text]" custT="1"/>
      <dgm:spPr>
        <a:solidFill>
          <a:srgbClr val="00B0F0"/>
        </a:solidFill>
      </dgm:spPr>
      <dgm:t>
        <a:bodyPr/>
        <a:lstStyle/>
        <a:p>
          <a:pPr>
            <a:spcAft>
              <a:spcPts val="0"/>
            </a:spcAft>
          </a:pPr>
          <a:r>
            <a:rPr lang="en-GB" sz="1000" dirty="0" smtClean="0"/>
            <a:t>Hydropower</a:t>
          </a:r>
        </a:p>
        <a:p>
          <a:pPr>
            <a:spcAft>
              <a:spcPct val="35000"/>
            </a:spcAft>
          </a:pPr>
          <a:r>
            <a:rPr lang="en-GB" sz="1000" dirty="0" smtClean="0"/>
            <a:t>Energy Recovery</a:t>
          </a:r>
          <a:endParaRPr lang="en-GB" sz="1000" dirty="0"/>
        </a:p>
      </dgm:t>
    </dgm:pt>
    <dgm:pt modelId="{068AE4E1-AD1B-4C29-BCB4-01E57B14359C}" type="parTrans" cxnId="{19BC99FC-C76B-4E71-8B36-010CCB40C009}">
      <dgm:prSet/>
      <dgm:spPr/>
      <dgm:t>
        <a:bodyPr/>
        <a:lstStyle/>
        <a:p>
          <a:endParaRPr lang="en-IE"/>
        </a:p>
      </dgm:t>
    </dgm:pt>
    <dgm:pt modelId="{EC90FE25-C269-4E83-B98D-5B5730A59F2F}" type="sibTrans" cxnId="{19BC99FC-C76B-4E71-8B36-010CCB40C009}">
      <dgm:prSet/>
      <dgm:spPr/>
      <dgm:t>
        <a:bodyPr/>
        <a:lstStyle/>
        <a:p>
          <a:endParaRPr lang="en-IE"/>
        </a:p>
      </dgm:t>
    </dgm:pt>
    <dgm:pt modelId="{42B5B8B6-5F60-49B2-8BAE-4C7CF4F797BF}">
      <dgm:prSet phldrT="[Text]" custT="1"/>
      <dgm:spPr/>
      <dgm:t>
        <a:bodyPr/>
        <a:lstStyle/>
        <a:p>
          <a:r>
            <a:rPr lang="en-GB" sz="1000" dirty="0" smtClean="0"/>
            <a:t>Benchmarking of Energy Efficiency measures</a:t>
          </a:r>
          <a:endParaRPr lang="en-GB" sz="1000" dirty="0"/>
        </a:p>
      </dgm:t>
    </dgm:pt>
    <dgm:pt modelId="{93FC19EB-DEF7-440B-9402-A57CB669116F}" type="parTrans" cxnId="{A5A369C2-7E87-4779-AA2C-679ECA8825E2}">
      <dgm:prSet/>
      <dgm:spPr/>
      <dgm:t>
        <a:bodyPr/>
        <a:lstStyle/>
        <a:p>
          <a:endParaRPr lang="en-IE"/>
        </a:p>
      </dgm:t>
    </dgm:pt>
    <dgm:pt modelId="{50734266-FA31-41D9-BD1B-E40DFF7A715F}" type="sibTrans" cxnId="{A5A369C2-7E87-4779-AA2C-679ECA8825E2}">
      <dgm:prSet/>
      <dgm:spPr/>
      <dgm:t>
        <a:bodyPr/>
        <a:lstStyle/>
        <a:p>
          <a:endParaRPr lang="en-IE"/>
        </a:p>
      </dgm:t>
    </dgm:pt>
    <dgm:pt modelId="{F1526337-0253-46A3-AA8C-522CE32CF6BE}">
      <dgm:prSet phldrT="[Text]" custT="1"/>
      <dgm:spPr>
        <a:solidFill>
          <a:srgbClr val="00B0F0"/>
        </a:solidFill>
      </dgm:spPr>
      <dgm:t>
        <a:bodyPr/>
        <a:lstStyle/>
        <a:p>
          <a:r>
            <a:rPr lang="en-GB" sz="1000" dirty="0" smtClean="0"/>
            <a:t>Drain Water Heat Recovery</a:t>
          </a:r>
          <a:endParaRPr lang="en-GB" sz="1000" dirty="0"/>
        </a:p>
      </dgm:t>
    </dgm:pt>
    <dgm:pt modelId="{BA8A3E3B-18AE-49EA-9DB1-1C62248C8EC6}" type="parTrans" cxnId="{6C33C32B-8488-4EAF-9B10-50ABF8003805}">
      <dgm:prSet/>
      <dgm:spPr/>
      <dgm:t>
        <a:bodyPr/>
        <a:lstStyle/>
        <a:p>
          <a:endParaRPr lang="en-IE"/>
        </a:p>
      </dgm:t>
    </dgm:pt>
    <dgm:pt modelId="{A47570B8-3453-41A9-9FFD-A92C7897F4B5}" type="sibTrans" cxnId="{6C33C32B-8488-4EAF-9B10-50ABF8003805}">
      <dgm:prSet/>
      <dgm:spPr/>
      <dgm:t>
        <a:bodyPr/>
        <a:lstStyle/>
        <a:p>
          <a:endParaRPr lang="en-IE"/>
        </a:p>
      </dgm:t>
    </dgm:pt>
    <dgm:pt modelId="{EDDC515C-635D-4854-8117-DAE4935EB4DC}">
      <dgm:prSet custT="1"/>
      <dgm:spPr>
        <a:solidFill>
          <a:srgbClr val="00B0F0"/>
        </a:solidFill>
      </dgm:spPr>
      <dgm:t>
        <a:bodyPr/>
        <a:lstStyle/>
        <a:p>
          <a:r>
            <a:rPr lang="en-GB" sz="1000" dirty="0" smtClean="0"/>
            <a:t>Smart Network Control</a:t>
          </a:r>
          <a:endParaRPr lang="en-GB" sz="1000" dirty="0"/>
        </a:p>
      </dgm:t>
    </dgm:pt>
    <dgm:pt modelId="{9D6C6386-1FF5-4D49-9CAD-44C5FBB7B319}" type="parTrans" cxnId="{53FA8681-A172-4102-BF17-42530DF64D65}">
      <dgm:prSet/>
      <dgm:spPr/>
      <dgm:t>
        <a:bodyPr/>
        <a:lstStyle/>
        <a:p>
          <a:endParaRPr lang="en-IE"/>
        </a:p>
      </dgm:t>
    </dgm:pt>
    <dgm:pt modelId="{110A881A-9E4C-4C80-8187-C97EF5CDC6F7}" type="sibTrans" cxnId="{53FA8681-A172-4102-BF17-42530DF64D65}">
      <dgm:prSet/>
      <dgm:spPr/>
      <dgm:t>
        <a:bodyPr/>
        <a:lstStyle/>
        <a:p>
          <a:endParaRPr lang="en-IE"/>
        </a:p>
      </dgm:t>
    </dgm:pt>
    <dgm:pt modelId="{E263DF7A-365C-435F-ADC0-3CF5C52E684D}">
      <dgm:prSet custT="1"/>
      <dgm:spPr/>
      <dgm:t>
        <a:bodyPr/>
        <a:lstStyle/>
        <a:p>
          <a:r>
            <a:rPr lang="en-GB" sz="1000" dirty="0" smtClean="0"/>
            <a:t>Energy Auditing &amp; Rating</a:t>
          </a:r>
          <a:endParaRPr lang="en-GB" sz="1000" dirty="0"/>
        </a:p>
      </dgm:t>
    </dgm:pt>
    <dgm:pt modelId="{AA84AFB8-A873-4F94-985B-42E29764D772}" type="parTrans" cxnId="{4E4C6A1F-24A7-46F3-AB10-5AAD93491157}">
      <dgm:prSet/>
      <dgm:spPr/>
      <dgm:t>
        <a:bodyPr/>
        <a:lstStyle/>
        <a:p>
          <a:endParaRPr lang="en-IE"/>
        </a:p>
      </dgm:t>
    </dgm:pt>
    <dgm:pt modelId="{9A57E6F8-C48B-4470-ACC2-B7C9A1FA4695}" type="sibTrans" cxnId="{4E4C6A1F-24A7-46F3-AB10-5AAD93491157}">
      <dgm:prSet/>
      <dgm:spPr/>
      <dgm:t>
        <a:bodyPr/>
        <a:lstStyle/>
        <a:p>
          <a:endParaRPr lang="en-IE"/>
        </a:p>
      </dgm:t>
    </dgm:pt>
    <dgm:pt modelId="{89C14956-721D-49CC-AF38-B16F544B8BC8}">
      <dgm:prSet custT="1"/>
      <dgm:spPr/>
      <dgm:t>
        <a:bodyPr/>
        <a:lstStyle/>
        <a:p>
          <a:r>
            <a:rPr lang="en-GB" sz="1000" dirty="0" smtClean="0"/>
            <a:t>Economic &amp; Environmental Impact Assessment</a:t>
          </a:r>
          <a:endParaRPr lang="en-GB" sz="1000" dirty="0"/>
        </a:p>
      </dgm:t>
    </dgm:pt>
    <dgm:pt modelId="{E6049FD9-5929-4516-8A90-1CB428CC3B72}" type="parTrans" cxnId="{DE0B60E1-AE00-4F92-96BB-566C50E760B0}">
      <dgm:prSet/>
      <dgm:spPr/>
      <dgm:t>
        <a:bodyPr/>
        <a:lstStyle/>
        <a:p>
          <a:endParaRPr lang="en-IE"/>
        </a:p>
      </dgm:t>
    </dgm:pt>
    <dgm:pt modelId="{F324A549-837B-4D41-9710-DDD09F0EC3C5}" type="sibTrans" cxnId="{DE0B60E1-AE00-4F92-96BB-566C50E760B0}">
      <dgm:prSet/>
      <dgm:spPr/>
      <dgm:t>
        <a:bodyPr/>
        <a:lstStyle/>
        <a:p>
          <a:endParaRPr lang="en-IE"/>
        </a:p>
      </dgm:t>
    </dgm:pt>
    <dgm:pt modelId="{F9580F77-2254-4333-9ED2-CD3ED0347E34}">
      <dgm:prSet custT="1"/>
      <dgm:spPr>
        <a:solidFill>
          <a:srgbClr val="235F6F"/>
        </a:solidFill>
      </dgm:spPr>
      <dgm:t>
        <a:bodyPr/>
        <a:lstStyle/>
        <a:p>
          <a:r>
            <a:rPr lang="en-GB" sz="1000" dirty="0" smtClean="0"/>
            <a:t>Smart Specialisation Cluster</a:t>
          </a:r>
          <a:endParaRPr lang="en-GB" sz="1000" dirty="0"/>
        </a:p>
      </dgm:t>
    </dgm:pt>
    <dgm:pt modelId="{DE00ABDB-2260-408A-8235-9490E6DE79FC}" type="parTrans" cxnId="{AD3A2DC3-B01D-4B70-868B-0BDF341318FC}">
      <dgm:prSet/>
      <dgm:spPr/>
      <dgm:t>
        <a:bodyPr/>
        <a:lstStyle/>
        <a:p>
          <a:endParaRPr lang="en-IE"/>
        </a:p>
      </dgm:t>
    </dgm:pt>
    <dgm:pt modelId="{4B7B673F-6A53-46C3-9F91-5EEDA11597BC}" type="sibTrans" cxnId="{AD3A2DC3-B01D-4B70-868B-0BDF341318FC}">
      <dgm:prSet/>
      <dgm:spPr/>
      <dgm:t>
        <a:bodyPr/>
        <a:lstStyle/>
        <a:p>
          <a:endParaRPr lang="en-IE"/>
        </a:p>
      </dgm:t>
    </dgm:pt>
    <dgm:pt modelId="{14FC9B87-9A5E-4A69-987A-9D4D74F72341}" type="pres">
      <dgm:prSet presAssocID="{C1CCF24C-06DD-4EC2-A564-FF92E6BE12D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59BD37D3-B9EA-4C5C-8BCB-966363EE22C0}" type="pres">
      <dgm:prSet presAssocID="{60291CB8-D1C0-4BBB-A2E9-A7B6159D870A}" presName="centerShape" presStyleLbl="node0" presStyleIdx="0" presStyleCnt="1"/>
      <dgm:spPr/>
      <dgm:t>
        <a:bodyPr/>
        <a:lstStyle/>
        <a:p>
          <a:endParaRPr lang="en-IE"/>
        </a:p>
      </dgm:t>
    </dgm:pt>
    <dgm:pt modelId="{2D2EB42D-7AB5-45EB-AE21-7CA0ACF2612A}" type="pres">
      <dgm:prSet presAssocID="{EDDC515C-635D-4854-8117-DAE4935EB4DC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65F8966-3592-4C61-A2A8-3492D69FCB1A}" type="pres">
      <dgm:prSet presAssocID="{EDDC515C-635D-4854-8117-DAE4935EB4DC}" presName="dummy" presStyleCnt="0"/>
      <dgm:spPr/>
    </dgm:pt>
    <dgm:pt modelId="{9A7B1DC0-6D34-4900-B3F6-92BF629A2D2A}" type="pres">
      <dgm:prSet presAssocID="{110A881A-9E4C-4C80-8187-C97EF5CDC6F7}" presName="sibTrans" presStyleLbl="sibTrans2D1" presStyleIdx="0" presStyleCnt="8"/>
      <dgm:spPr/>
      <dgm:t>
        <a:bodyPr/>
        <a:lstStyle/>
        <a:p>
          <a:endParaRPr lang="en-IE"/>
        </a:p>
      </dgm:t>
    </dgm:pt>
    <dgm:pt modelId="{72A69F28-C4D2-4195-BA18-4F2C187626DD}" type="pres">
      <dgm:prSet presAssocID="{F9580F77-2254-4333-9ED2-CD3ED0347E34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7EAE715B-3AD7-4B7D-8206-9B7B25E0977F}" type="pres">
      <dgm:prSet presAssocID="{F9580F77-2254-4333-9ED2-CD3ED0347E34}" presName="dummy" presStyleCnt="0"/>
      <dgm:spPr/>
    </dgm:pt>
    <dgm:pt modelId="{FB2D0974-A84D-4158-B3F3-F86FD83E6E27}" type="pres">
      <dgm:prSet presAssocID="{4B7B673F-6A53-46C3-9F91-5EEDA11597BC}" presName="sibTrans" presStyleLbl="sibTrans2D1" presStyleIdx="1" presStyleCnt="8"/>
      <dgm:spPr/>
      <dgm:t>
        <a:bodyPr/>
        <a:lstStyle/>
        <a:p>
          <a:endParaRPr lang="en-IE"/>
        </a:p>
      </dgm:t>
    </dgm:pt>
    <dgm:pt modelId="{2D849EE8-9D75-476A-8760-FC7CA79AFC97}" type="pres">
      <dgm:prSet presAssocID="{01830E63-5901-4AAA-8C67-994A2C133EBF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D68D6E72-1F17-4448-9D0D-392539363EE4}" type="pres">
      <dgm:prSet presAssocID="{01830E63-5901-4AAA-8C67-994A2C133EBF}" presName="dummy" presStyleCnt="0"/>
      <dgm:spPr/>
    </dgm:pt>
    <dgm:pt modelId="{864934A1-8C3E-4159-861A-471234A8F2BE}" type="pres">
      <dgm:prSet presAssocID="{44612624-63BC-47A9-A352-F8FB06E81721}" presName="sibTrans" presStyleLbl="sibTrans2D1" presStyleIdx="2" presStyleCnt="8"/>
      <dgm:spPr/>
      <dgm:t>
        <a:bodyPr/>
        <a:lstStyle/>
        <a:p>
          <a:endParaRPr lang="en-IE"/>
        </a:p>
      </dgm:t>
    </dgm:pt>
    <dgm:pt modelId="{D2E08CED-9185-4A91-BB33-28ECDA0A500C}" type="pres">
      <dgm:prSet presAssocID="{E263DF7A-365C-435F-ADC0-3CF5C52E684D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E59F05E-3D8C-44F0-B04C-E8DF7A8282CC}" type="pres">
      <dgm:prSet presAssocID="{E263DF7A-365C-435F-ADC0-3CF5C52E684D}" presName="dummy" presStyleCnt="0"/>
      <dgm:spPr/>
    </dgm:pt>
    <dgm:pt modelId="{AFCBC35E-F2F0-4A1F-A45F-D589FD943856}" type="pres">
      <dgm:prSet presAssocID="{9A57E6F8-C48B-4470-ACC2-B7C9A1FA4695}" presName="sibTrans" presStyleLbl="sibTrans2D1" presStyleIdx="3" presStyleCnt="8"/>
      <dgm:spPr/>
      <dgm:t>
        <a:bodyPr/>
        <a:lstStyle/>
        <a:p>
          <a:endParaRPr lang="en-IE"/>
        </a:p>
      </dgm:t>
    </dgm:pt>
    <dgm:pt modelId="{82907B27-6197-419D-8C69-88DF327F1EB1}" type="pres">
      <dgm:prSet presAssocID="{42B5B8B6-5F60-49B2-8BAE-4C7CF4F797BF}" presName="node" presStyleLbl="node1" presStyleIdx="4" presStyleCnt="8" custScaleX="99838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4EDFC51C-75E7-4056-BC4F-228AAE83354B}" type="pres">
      <dgm:prSet presAssocID="{42B5B8B6-5F60-49B2-8BAE-4C7CF4F797BF}" presName="dummy" presStyleCnt="0"/>
      <dgm:spPr/>
    </dgm:pt>
    <dgm:pt modelId="{4F9E5768-5E38-4F8F-B816-B7F8951E4A94}" type="pres">
      <dgm:prSet presAssocID="{50734266-FA31-41D9-BD1B-E40DFF7A715F}" presName="sibTrans" presStyleLbl="sibTrans2D1" presStyleIdx="4" presStyleCnt="8"/>
      <dgm:spPr/>
      <dgm:t>
        <a:bodyPr/>
        <a:lstStyle/>
        <a:p>
          <a:endParaRPr lang="en-IE"/>
        </a:p>
      </dgm:t>
    </dgm:pt>
    <dgm:pt modelId="{E778BB6D-B7CB-4F1D-8835-9D294B0AF0BD}" type="pres">
      <dgm:prSet presAssocID="{89C14956-721D-49CC-AF38-B16F544B8BC8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B63AB04-2DE0-40EC-8459-E445F0BF5F18}" type="pres">
      <dgm:prSet presAssocID="{89C14956-721D-49CC-AF38-B16F544B8BC8}" presName="dummy" presStyleCnt="0"/>
      <dgm:spPr/>
    </dgm:pt>
    <dgm:pt modelId="{5EEBCD0B-E636-40EE-8CC6-525A1ACF922C}" type="pres">
      <dgm:prSet presAssocID="{F324A549-837B-4D41-9710-DDD09F0EC3C5}" presName="sibTrans" presStyleLbl="sibTrans2D1" presStyleIdx="5" presStyleCnt="8"/>
      <dgm:spPr/>
      <dgm:t>
        <a:bodyPr/>
        <a:lstStyle/>
        <a:p>
          <a:endParaRPr lang="en-IE"/>
        </a:p>
      </dgm:t>
    </dgm:pt>
    <dgm:pt modelId="{E7F8EFAF-7669-4073-AC65-DEA11E0D9A37}" type="pres">
      <dgm:prSet presAssocID="{F1526337-0253-46A3-AA8C-522CE32CF6BE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56CCF89D-442B-4455-9396-CEA3086CD53E}" type="pres">
      <dgm:prSet presAssocID="{F1526337-0253-46A3-AA8C-522CE32CF6BE}" presName="dummy" presStyleCnt="0"/>
      <dgm:spPr/>
    </dgm:pt>
    <dgm:pt modelId="{234D0B73-AAB9-47BF-9E78-B742976457A9}" type="pres">
      <dgm:prSet presAssocID="{A47570B8-3453-41A9-9FFD-A92C7897F4B5}" presName="sibTrans" presStyleLbl="sibTrans2D1" presStyleIdx="6" presStyleCnt="8"/>
      <dgm:spPr/>
      <dgm:t>
        <a:bodyPr/>
        <a:lstStyle/>
        <a:p>
          <a:endParaRPr lang="en-IE"/>
        </a:p>
      </dgm:t>
    </dgm:pt>
    <dgm:pt modelId="{30245926-B7D3-4897-981E-409976DCAD99}" type="pres">
      <dgm:prSet presAssocID="{1C17DFD4-4400-46ED-B7DF-F15511FB2891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285B332D-8B87-427F-A189-CA7A04E3C9C3}" type="pres">
      <dgm:prSet presAssocID="{1C17DFD4-4400-46ED-B7DF-F15511FB2891}" presName="dummy" presStyleCnt="0"/>
      <dgm:spPr/>
    </dgm:pt>
    <dgm:pt modelId="{78F526D6-4DD3-4A02-9097-1E418C1574F6}" type="pres">
      <dgm:prSet presAssocID="{EC90FE25-C269-4E83-B98D-5B5730A59F2F}" presName="sibTrans" presStyleLbl="sibTrans2D1" presStyleIdx="7" presStyleCnt="8"/>
      <dgm:spPr/>
      <dgm:t>
        <a:bodyPr/>
        <a:lstStyle/>
        <a:p>
          <a:endParaRPr lang="en-IE"/>
        </a:p>
      </dgm:t>
    </dgm:pt>
  </dgm:ptLst>
  <dgm:cxnLst>
    <dgm:cxn modelId="{A5A369C2-7E87-4779-AA2C-679ECA8825E2}" srcId="{60291CB8-D1C0-4BBB-A2E9-A7B6159D870A}" destId="{42B5B8B6-5F60-49B2-8BAE-4C7CF4F797BF}" srcOrd="4" destOrd="0" parTransId="{93FC19EB-DEF7-440B-9402-A57CB669116F}" sibTransId="{50734266-FA31-41D9-BD1B-E40DFF7A715F}"/>
    <dgm:cxn modelId="{9A9E2627-4741-4FDE-9B90-8F19DD307A59}" type="presOf" srcId="{1C17DFD4-4400-46ED-B7DF-F15511FB2891}" destId="{30245926-B7D3-4897-981E-409976DCAD99}" srcOrd="0" destOrd="0" presId="urn:microsoft.com/office/officeart/2005/8/layout/radial6"/>
    <dgm:cxn modelId="{4FD35788-29FE-4F92-968F-FA87B00AAA4F}" type="presOf" srcId="{110A881A-9E4C-4C80-8187-C97EF5CDC6F7}" destId="{9A7B1DC0-6D34-4900-B3F6-92BF629A2D2A}" srcOrd="0" destOrd="0" presId="urn:microsoft.com/office/officeart/2005/8/layout/radial6"/>
    <dgm:cxn modelId="{A25CF2A2-0563-461A-BA97-AD738B52048E}" type="presOf" srcId="{E263DF7A-365C-435F-ADC0-3CF5C52E684D}" destId="{D2E08CED-9185-4A91-BB33-28ECDA0A500C}" srcOrd="0" destOrd="0" presId="urn:microsoft.com/office/officeart/2005/8/layout/radial6"/>
    <dgm:cxn modelId="{6C33C32B-8488-4EAF-9B10-50ABF8003805}" srcId="{60291CB8-D1C0-4BBB-A2E9-A7B6159D870A}" destId="{F1526337-0253-46A3-AA8C-522CE32CF6BE}" srcOrd="6" destOrd="0" parTransId="{BA8A3E3B-18AE-49EA-9DB1-1C62248C8EC6}" sibTransId="{A47570B8-3453-41A9-9FFD-A92C7897F4B5}"/>
    <dgm:cxn modelId="{00BCCB9C-AA91-47D8-A9EA-AFE0E9B9A4B4}" type="presOf" srcId="{C1CCF24C-06DD-4EC2-A564-FF92E6BE12D6}" destId="{14FC9B87-9A5E-4A69-987A-9D4D74F72341}" srcOrd="0" destOrd="0" presId="urn:microsoft.com/office/officeart/2005/8/layout/radial6"/>
    <dgm:cxn modelId="{DE0B60E1-AE00-4F92-96BB-566C50E760B0}" srcId="{60291CB8-D1C0-4BBB-A2E9-A7B6159D870A}" destId="{89C14956-721D-49CC-AF38-B16F544B8BC8}" srcOrd="5" destOrd="0" parTransId="{E6049FD9-5929-4516-8A90-1CB428CC3B72}" sibTransId="{F324A549-837B-4D41-9710-DDD09F0EC3C5}"/>
    <dgm:cxn modelId="{E3D27AD3-D62F-4FE6-8E76-E327E7B8186E}" type="presOf" srcId="{EDDC515C-635D-4854-8117-DAE4935EB4DC}" destId="{2D2EB42D-7AB5-45EB-AE21-7CA0ACF2612A}" srcOrd="0" destOrd="0" presId="urn:microsoft.com/office/officeart/2005/8/layout/radial6"/>
    <dgm:cxn modelId="{7400082C-50FC-4378-A705-09EAE2FE2915}" srcId="{C1CCF24C-06DD-4EC2-A564-FF92E6BE12D6}" destId="{60291CB8-D1C0-4BBB-A2E9-A7B6159D870A}" srcOrd="0" destOrd="0" parTransId="{C62544F5-018B-4EE6-99AC-CD12ECE5D453}" sibTransId="{EFBE1DCD-6FB3-4DA0-8C82-7075CB53C727}"/>
    <dgm:cxn modelId="{3E35EC1E-36C1-4334-A1A7-34B10168A582}" type="presOf" srcId="{F9580F77-2254-4333-9ED2-CD3ED0347E34}" destId="{72A69F28-C4D2-4195-BA18-4F2C187626DD}" srcOrd="0" destOrd="0" presId="urn:microsoft.com/office/officeart/2005/8/layout/radial6"/>
    <dgm:cxn modelId="{D4300BAC-1146-4096-B2B8-E1FF56429A9E}" type="presOf" srcId="{01830E63-5901-4AAA-8C67-994A2C133EBF}" destId="{2D849EE8-9D75-476A-8760-FC7CA79AFC97}" srcOrd="0" destOrd="0" presId="urn:microsoft.com/office/officeart/2005/8/layout/radial6"/>
    <dgm:cxn modelId="{5E5E4DD0-0FAE-471D-9CBE-841F0EC4734D}" type="presOf" srcId="{EC90FE25-C269-4E83-B98D-5B5730A59F2F}" destId="{78F526D6-4DD3-4A02-9097-1E418C1574F6}" srcOrd="0" destOrd="0" presId="urn:microsoft.com/office/officeart/2005/8/layout/radial6"/>
    <dgm:cxn modelId="{2C800B5E-B9D7-440C-81A2-3F66ABD2B1CF}" type="presOf" srcId="{4B7B673F-6A53-46C3-9F91-5EEDA11597BC}" destId="{FB2D0974-A84D-4158-B3F3-F86FD83E6E27}" srcOrd="0" destOrd="0" presId="urn:microsoft.com/office/officeart/2005/8/layout/radial6"/>
    <dgm:cxn modelId="{53FA8681-A172-4102-BF17-42530DF64D65}" srcId="{60291CB8-D1C0-4BBB-A2E9-A7B6159D870A}" destId="{EDDC515C-635D-4854-8117-DAE4935EB4DC}" srcOrd="0" destOrd="0" parTransId="{9D6C6386-1FF5-4D49-9CAD-44C5FBB7B319}" sibTransId="{110A881A-9E4C-4C80-8187-C97EF5CDC6F7}"/>
    <dgm:cxn modelId="{CAA77337-1D91-4647-98FF-D4C0E5272566}" type="presOf" srcId="{F1526337-0253-46A3-AA8C-522CE32CF6BE}" destId="{E7F8EFAF-7669-4073-AC65-DEA11E0D9A37}" srcOrd="0" destOrd="0" presId="urn:microsoft.com/office/officeart/2005/8/layout/radial6"/>
    <dgm:cxn modelId="{4E4C6A1F-24A7-46F3-AB10-5AAD93491157}" srcId="{60291CB8-D1C0-4BBB-A2E9-A7B6159D870A}" destId="{E263DF7A-365C-435F-ADC0-3CF5C52E684D}" srcOrd="3" destOrd="0" parTransId="{AA84AFB8-A873-4F94-985B-42E29764D772}" sibTransId="{9A57E6F8-C48B-4470-ACC2-B7C9A1FA4695}"/>
    <dgm:cxn modelId="{19BC99FC-C76B-4E71-8B36-010CCB40C009}" srcId="{60291CB8-D1C0-4BBB-A2E9-A7B6159D870A}" destId="{1C17DFD4-4400-46ED-B7DF-F15511FB2891}" srcOrd="7" destOrd="0" parTransId="{068AE4E1-AD1B-4C29-BCB4-01E57B14359C}" sibTransId="{EC90FE25-C269-4E83-B98D-5B5730A59F2F}"/>
    <dgm:cxn modelId="{46BC5665-3F1F-463F-9159-798368F6C1AC}" srcId="{60291CB8-D1C0-4BBB-A2E9-A7B6159D870A}" destId="{01830E63-5901-4AAA-8C67-994A2C133EBF}" srcOrd="2" destOrd="0" parTransId="{B62FC777-BB91-4F95-ABDD-2FA58CE7A2C8}" sibTransId="{44612624-63BC-47A9-A352-F8FB06E81721}"/>
    <dgm:cxn modelId="{5358680C-BA0F-4CF0-A2B9-A8572456B2F8}" type="presOf" srcId="{9A57E6F8-C48B-4470-ACC2-B7C9A1FA4695}" destId="{AFCBC35E-F2F0-4A1F-A45F-D589FD943856}" srcOrd="0" destOrd="0" presId="urn:microsoft.com/office/officeart/2005/8/layout/radial6"/>
    <dgm:cxn modelId="{5DD1E363-B226-48DA-A874-47E3DC2009B6}" type="presOf" srcId="{89C14956-721D-49CC-AF38-B16F544B8BC8}" destId="{E778BB6D-B7CB-4F1D-8835-9D294B0AF0BD}" srcOrd="0" destOrd="0" presId="urn:microsoft.com/office/officeart/2005/8/layout/radial6"/>
    <dgm:cxn modelId="{B758561F-19BF-41AB-AD92-DD3D3A1E4A05}" type="presOf" srcId="{A47570B8-3453-41A9-9FFD-A92C7897F4B5}" destId="{234D0B73-AAB9-47BF-9E78-B742976457A9}" srcOrd="0" destOrd="0" presId="urn:microsoft.com/office/officeart/2005/8/layout/radial6"/>
    <dgm:cxn modelId="{F3BFDF51-7EC2-4DB5-9D76-49E77FF8FA4A}" type="presOf" srcId="{44612624-63BC-47A9-A352-F8FB06E81721}" destId="{864934A1-8C3E-4159-861A-471234A8F2BE}" srcOrd="0" destOrd="0" presId="urn:microsoft.com/office/officeart/2005/8/layout/radial6"/>
    <dgm:cxn modelId="{AD3A2DC3-B01D-4B70-868B-0BDF341318FC}" srcId="{60291CB8-D1C0-4BBB-A2E9-A7B6159D870A}" destId="{F9580F77-2254-4333-9ED2-CD3ED0347E34}" srcOrd="1" destOrd="0" parTransId="{DE00ABDB-2260-408A-8235-9490E6DE79FC}" sibTransId="{4B7B673F-6A53-46C3-9F91-5EEDA11597BC}"/>
    <dgm:cxn modelId="{76BEAA64-DF7B-4EB8-B597-871D77D5B9CE}" type="presOf" srcId="{60291CB8-D1C0-4BBB-A2E9-A7B6159D870A}" destId="{59BD37D3-B9EA-4C5C-8BCB-966363EE22C0}" srcOrd="0" destOrd="0" presId="urn:microsoft.com/office/officeart/2005/8/layout/radial6"/>
    <dgm:cxn modelId="{5AB9A5FC-FF26-43D4-B1E6-359B451F5287}" type="presOf" srcId="{50734266-FA31-41D9-BD1B-E40DFF7A715F}" destId="{4F9E5768-5E38-4F8F-B816-B7F8951E4A94}" srcOrd="0" destOrd="0" presId="urn:microsoft.com/office/officeart/2005/8/layout/radial6"/>
    <dgm:cxn modelId="{17182078-6D36-4E1D-90C2-A8EFB43CE513}" type="presOf" srcId="{F324A549-837B-4D41-9710-DDD09F0EC3C5}" destId="{5EEBCD0B-E636-40EE-8CC6-525A1ACF922C}" srcOrd="0" destOrd="0" presId="urn:microsoft.com/office/officeart/2005/8/layout/radial6"/>
    <dgm:cxn modelId="{CEA683E6-44AF-4F60-AA57-EEB9BE3E0993}" type="presOf" srcId="{42B5B8B6-5F60-49B2-8BAE-4C7CF4F797BF}" destId="{82907B27-6197-419D-8C69-88DF327F1EB1}" srcOrd="0" destOrd="0" presId="urn:microsoft.com/office/officeart/2005/8/layout/radial6"/>
    <dgm:cxn modelId="{5D9F2CC3-F6DF-4F01-A46E-D97FC6C5E90B}" type="presParOf" srcId="{14FC9B87-9A5E-4A69-987A-9D4D74F72341}" destId="{59BD37D3-B9EA-4C5C-8BCB-966363EE22C0}" srcOrd="0" destOrd="0" presId="urn:microsoft.com/office/officeart/2005/8/layout/radial6"/>
    <dgm:cxn modelId="{98BE6313-5D4E-4F47-91B9-957C1BCC151C}" type="presParOf" srcId="{14FC9B87-9A5E-4A69-987A-9D4D74F72341}" destId="{2D2EB42D-7AB5-45EB-AE21-7CA0ACF2612A}" srcOrd="1" destOrd="0" presId="urn:microsoft.com/office/officeart/2005/8/layout/radial6"/>
    <dgm:cxn modelId="{376AC432-F191-43B5-81B9-B47F902576F2}" type="presParOf" srcId="{14FC9B87-9A5E-4A69-987A-9D4D74F72341}" destId="{965F8966-3592-4C61-A2A8-3492D69FCB1A}" srcOrd="2" destOrd="0" presId="urn:microsoft.com/office/officeart/2005/8/layout/radial6"/>
    <dgm:cxn modelId="{2101E223-6E8C-4116-916E-0C4A74EF90D6}" type="presParOf" srcId="{14FC9B87-9A5E-4A69-987A-9D4D74F72341}" destId="{9A7B1DC0-6D34-4900-B3F6-92BF629A2D2A}" srcOrd="3" destOrd="0" presId="urn:microsoft.com/office/officeart/2005/8/layout/radial6"/>
    <dgm:cxn modelId="{A9A19041-3C67-4883-9ABB-8EFCDE7F7220}" type="presParOf" srcId="{14FC9B87-9A5E-4A69-987A-9D4D74F72341}" destId="{72A69F28-C4D2-4195-BA18-4F2C187626DD}" srcOrd="4" destOrd="0" presId="urn:microsoft.com/office/officeart/2005/8/layout/radial6"/>
    <dgm:cxn modelId="{863281C3-EFC9-401A-AA0E-A7BD2B2EA6B3}" type="presParOf" srcId="{14FC9B87-9A5E-4A69-987A-9D4D74F72341}" destId="{7EAE715B-3AD7-4B7D-8206-9B7B25E0977F}" srcOrd="5" destOrd="0" presId="urn:microsoft.com/office/officeart/2005/8/layout/radial6"/>
    <dgm:cxn modelId="{979643F3-9F4A-418B-A292-1A092F353A06}" type="presParOf" srcId="{14FC9B87-9A5E-4A69-987A-9D4D74F72341}" destId="{FB2D0974-A84D-4158-B3F3-F86FD83E6E27}" srcOrd="6" destOrd="0" presId="urn:microsoft.com/office/officeart/2005/8/layout/radial6"/>
    <dgm:cxn modelId="{14162499-7ADF-4180-8659-BBC370A0E227}" type="presParOf" srcId="{14FC9B87-9A5E-4A69-987A-9D4D74F72341}" destId="{2D849EE8-9D75-476A-8760-FC7CA79AFC97}" srcOrd="7" destOrd="0" presId="urn:microsoft.com/office/officeart/2005/8/layout/radial6"/>
    <dgm:cxn modelId="{0048EEF6-3A4B-48BB-AF0C-4054159D0FC5}" type="presParOf" srcId="{14FC9B87-9A5E-4A69-987A-9D4D74F72341}" destId="{D68D6E72-1F17-4448-9D0D-392539363EE4}" srcOrd="8" destOrd="0" presId="urn:microsoft.com/office/officeart/2005/8/layout/radial6"/>
    <dgm:cxn modelId="{4B0E5F5F-1C3E-4AB4-B3AB-7C45F1138639}" type="presParOf" srcId="{14FC9B87-9A5E-4A69-987A-9D4D74F72341}" destId="{864934A1-8C3E-4159-861A-471234A8F2BE}" srcOrd="9" destOrd="0" presId="urn:microsoft.com/office/officeart/2005/8/layout/radial6"/>
    <dgm:cxn modelId="{6C235785-1BDF-4963-9EC1-ADDC27054007}" type="presParOf" srcId="{14FC9B87-9A5E-4A69-987A-9D4D74F72341}" destId="{D2E08CED-9185-4A91-BB33-28ECDA0A500C}" srcOrd="10" destOrd="0" presId="urn:microsoft.com/office/officeart/2005/8/layout/radial6"/>
    <dgm:cxn modelId="{B62307EC-1F41-4E0E-AAD8-7E9142ED36B6}" type="presParOf" srcId="{14FC9B87-9A5E-4A69-987A-9D4D74F72341}" destId="{AE59F05E-3D8C-44F0-B04C-E8DF7A8282CC}" srcOrd="11" destOrd="0" presId="urn:microsoft.com/office/officeart/2005/8/layout/radial6"/>
    <dgm:cxn modelId="{7E7D653C-D82A-46D5-ABD9-61FB31F63AE8}" type="presParOf" srcId="{14FC9B87-9A5E-4A69-987A-9D4D74F72341}" destId="{AFCBC35E-F2F0-4A1F-A45F-D589FD943856}" srcOrd="12" destOrd="0" presId="urn:microsoft.com/office/officeart/2005/8/layout/radial6"/>
    <dgm:cxn modelId="{C449C25F-1AC9-4F47-9BC0-E188CF19ACCC}" type="presParOf" srcId="{14FC9B87-9A5E-4A69-987A-9D4D74F72341}" destId="{82907B27-6197-419D-8C69-88DF327F1EB1}" srcOrd="13" destOrd="0" presId="urn:microsoft.com/office/officeart/2005/8/layout/radial6"/>
    <dgm:cxn modelId="{8488748A-0C09-4709-978F-140295194FB6}" type="presParOf" srcId="{14FC9B87-9A5E-4A69-987A-9D4D74F72341}" destId="{4EDFC51C-75E7-4056-BC4F-228AAE83354B}" srcOrd="14" destOrd="0" presId="urn:microsoft.com/office/officeart/2005/8/layout/radial6"/>
    <dgm:cxn modelId="{951FEF4F-48E9-42E3-A7BA-E611650F0C1B}" type="presParOf" srcId="{14FC9B87-9A5E-4A69-987A-9D4D74F72341}" destId="{4F9E5768-5E38-4F8F-B816-B7F8951E4A94}" srcOrd="15" destOrd="0" presId="urn:microsoft.com/office/officeart/2005/8/layout/radial6"/>
    <dgm:cxn modelId="{5A8BA091-D531-4BC8-8F45-57FB10D36B10}" type="presParOf" srcId="{14FC9B87-9A5E-4A69-987A-9D4D74F72341}" destId="{E778BB6D-B7CB-4F1D-8835-9D294B0AF0BD}" srcOrd="16" destOrd="0" presId="urn:microsoft.com/office/officeart/2005/8/layout/radial6"/>
    <dgm:cxn modelId="{927C0B31-B2E4-4061-AB8F-2D591234A93C}" type="presParOf" srcId="{14FC9B87-9A5E-4A69-987A-9D4D74F72341}" destId="{BB63AB04-2DE0-40EC-8459-E445F0BF5F18}" srcOrd="17" destOrd="0" presId="urn:microsoft.com/office/officeart/2005/8/layout/radial6"/>
    <dgm:cxn modelId="{914C0080-9596-4BB6-A4B8-619D47AAA73B}" type="presParOf" srcId="{14FC9B87-9A5E-4A69-987A-9D4D74F72341}" destId="{5EEBCD0B-E636-40EE-8CC6-525A1ACF922C}" srcOrd="18" destOrd="0" presId="urn:microsoft.com/office/officeart/2005/8/layout/radial6"/>
    <dgm:cxn modelId="{CF1E929D-2A45-40C8-9221-4D3D52ECBA3D}" type="presParOf" srcId="{14FC9B87-9A5E-4A69-987A-9D4D74F72341}" destId="{E7F8EFAF-7669-4073-AC65-DEA11E0D9A37}" srcOrd="19" destOrd="0" presId="urn:microsoft.com/office/officeart/2005/8/layout/radial6"/>
    <dgm:cxn modelId="{CA56ED1F-9174-4973-B9BC-828617A5F472}" type="presParOf" srcId="{14FC9B87-9A5E-4A69-987A-9D4D74F72341}" destId="{56CCF89D-442B-4455-9396-CEA3086CD53E}" srcOrd="20" destOrd="0" presId="urn:microsoft.com/office/officeart/2005/8/layout/radial6"/>
    <dgm:cxn modelId="{D4EC6B65-601F-4D01-85DF-5612E31BA298}" type="presParOf" srcId="{14FC9B87-9A5E-4A69-987A-9D4D74F72341}" destId="{234D0B73-AAB9-47BF-9E78-B742976457A9}" srcOrd="21" destOrd="0" presId="urn:microsoft.com/office/officeart/2005/8/layout/radial6"/>
    <dgm:cxn modelId="{771E4B3A-1C4C-4C58-8CB9-9FAC958D9729}" type="presParOf" srcId="{14FC9B87-9A5E-4A69-987A-9D4D74F72341}" destId="{30245926-B7D3-4897-981E-409976DCAD99}" srcOrd="22" destOrd="0" presId="urn:microsoft.com/office/officeart/2005/8/layout/radial6"/>
    <dgm:cxn modelId="{ACF352CC-AD39-4EB5-8A69-B53CF4788DA7}" type="presParOf" srcId="{14FC9B87-9A5E-4A69-987A-9D4D74F72341}" destId="{285B332D-8B87-427F-A189-CA7A04E3C9C3}" srcOrd="23" destOrd="0" presId="urn:microsoft.com/office/officeart/2005/8/layout/radial6"/>
    <dgm:cxn modelId="{4991FF60-64AC-4BB3-9C0D-59E312585D06}" type="presParOf" srcId="{14FC9B87-9A5E-4A69-987A-9D4D74F72341}" destId="{78F526D6-4DD3-4A02-9097-1E418C1574F6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526D6-4DD3-4A02-9097-1E418C1574F6}">
      <dsp:nvSpPr>
        <dsp:cNvPr id="0" name=""/>
        <dsp:cNvSpPr/>
      </dsp:nvSpPr>
      <dsp:spPr>
        <a:xfrm>
          <a:off x="1901022" y="534337"/>
          <a:ext cx="4808555" cy="4808555"/>
        </a:xfrm>
        <a:prstGeom prst="blockArc">
          <a:avLst>
            <a:gd name="adj1" fmla="val 13500000"/>
            <a:gd name="adj2" fmla="val 16200000"/>
            <a:gd name="adj3" fmla="val 3428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4D0B73-AAB9-47BF-9E78-B742976457A9}">
      <dsp:nvSpPr>
        <dsp:cNvPr id="0" name=""/>
        <dsp:cNvSpPr/>
      </dsp:nvSpPr>
      <dsp:spPr>
        <a:xfrm>
          <a:off x="1901022" y="534337"/>
          <a:ext cx="4808555" cy="4808555"/>
        </a:xfrm>
        <a:prstGeom prst="blockArc">
          <a:avLst>
            <a:gd name="adj1" fmla="val 10800000"/>
            <a:gd name="adj2" fmla="val 13500000"/>
            <a:gd name="adj3" fmla="val 3428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EBCD0B-E636-40EE-8CC6-525A1ACF922C}">
      <dsp:nvSpPr>
        <dsp:cNvPr id="0" name=""/>
        <dsp:cNvSpPr/>
      </dsp:nvSpPr>
      <dsp:spPr>
        <a:xfrm>
          <a:off x="1901022" y="534337"/>
          <a:ext cx="4808555" cy="4808555"/>
        </a:xfrm>
        <a:prstGeom prst="blockArc">
          <a:avLst>
            <a:gd name="adj1" fmla="val 8100000"/>
            <a:gd name="adj2" fmla="val 10800000"/>
            <a:gd name="adj3" fmla="val 3428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9E5768-5E38-4F8F-B816-B7F8951E4A94}">
      <dsp:nvSpPr>
        <dsp:cNvPr id="0" name=""/>
        <dsp:cNvSpPr/>
      </dsp:nvSpPr>
      <dsp:spPr>
        <a:xfrm>
          <a:off x="1901022" y="534337"/>
          <a:ext cx="4808555" cy="4808555"/>
        </a:xfrm>
        <a:prstGeom prst="blockArc">
          <a:avLst>
            <a:gd name="adj1" fmla="val 5400000"/>
            <a:gd name="adj2" fmla="val 8100000"/>
            <a:gd name="adj3" fmla="val 3428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BC35E-F2F0-4A1F-A45F-D589FD943856}">
      <dsp:nvSpPr>
        <dsp:cNvPr id="0" name=""/>
        <dsp:cNvSpPr/>
      </dsp:nvSpPr>
      <dsp:spPr>
        <a:xfrm>
          <a:off x="1901022" y="534337"/>
          <a:ext cx="4808555" cy="4808555"/>
        </a:xfrm>
        <a:prstGeom prst="blockArc">
          <a:avLst>
            <a:gd name="adj1" fmla="val 2700000"/>
            <a:gd name="adj2" fmla="val 5400000"/>
            <a:gd name="adj3" fmla="val 3428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4934A1-8C3E-4159-861A-471234A8F2BE}">
      <dsp:nvSpPr>
        <dsp:cNvPr id="0" name=""/>
        <dsp:cNvSpPr/>
      </dsp:nvSpPr>
      <dsp:spPr>
        <a:xfrm>
          <a:off x="1901022" y="534337"/>
          <a:ext cx="4808555" cy="4808555"/>
        </a:xfrm>
        <a:prstGeom prst="blockArc">
          <a:avLst>
            <a:gd name="adj1" fmla="val 0"/>
            <a:gd name="adj2" fmla="val 2700000"/>
            <a:gd name="adj3" fmla="val 3428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2D0974-A84D-4158-B3F3-F86FD83E6E27}">
      <dsp:nvSpPr>
        <dsp:cNvPr id="0" name=""/>
        <dsp:cNvSpPr/>
      </dsp:nvSpPr>
      <dsp:spPr>
        <a:xfrm>
          <a:off x="1901022" y="534337"/>
          <a:ext cx="4808555" cy="4808555"/>
        </a:xfrm>
        <a:prstGeom prst="blockArc">
          <a:avLst>
            <a:gd name="adj1" fmla="val 18900000"/>
            <a:gd name="adj2" fmla="val 0"/>
            <a:gd name="adj3" fmla="val 3428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7B1DC0-6D34-4900-B3F6-92BF629A2D2A}">
      <dsp:nvSpPr>
        <dsp:cNvPr id="0" name=""/>
        <dsp:cNvSpPr/>
      </dsp:nvSpPr>
      <dsp:spPr>
        <a:xfrm>
          <a:off x="1901022" y="534337"/>
          <a:ext cx="4808555" cy="4808555"/>
        </a:xfrm>
        <a:prstGeom prst="blockArc">
          <a:avLst>
            <a:gd name="adj1" fmla="val 16200000"/>
            <a:gd name="adj2" fmla="val 18900000"/>
            <a:gd name="adj3" fmla="val 3428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BD37D3-B9EA-4C5C-8BCB-966363EE22C0}">
      <dsp:nvSpPr>
        <dsp:cNvPr id="0" name=""/>
        <dsp:cNvSpPr/>
      </dsp:nvSpPr>
      <dsp:spPr>
        <a:xfrm>
          <a:off x="3487545" y="2120860"/>
          <a:ext cx="1635509" cy="1635509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Dŵr Uisce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Water - Energy Challenges</a:t>
          </a:r>
          <a:endParaRPr lang="en-GB" sz="1400" kern="1200" dirty="0"/>
        </a:p>
      </dsp:txBody>
      <dsp:txXfrm>
        <a:off x="3727060" y="2360375"/>
        <a:ext cx="1156479" cy="1156479"/>
      </dsp:txXfrm>
    </dsp:sp>
    <dsp:sp modelId="{2D2EB42D-7AB5-45EB-AE21-7CA0ACF2612A}">
      <dsp:nvSpPr>
        <dsp:cNvPr id="0" name=""/>
        <dsp:cNvSpPr/>
      </dsp:nvSpPr>
      <dsp:spPr>
        <a:xfrm>
          <a:off x="3732871" y="3123"/>
          <a:ext cx="1144856" cy="1144856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Smart Network Control</a:t>
          </a:r>
          <a:endParaRPr lang="en-GB" sz="1000" kern="1200" dirty="0"/>
        </a:p>
      </dsp:txBody>
      <dsp:txXfrm>
        <a:off x="3900531" y="170783"/>
        <a:ext cx="809536" cy="809536"/>
      </dsp:txXfrm>
    </dsp:sp>
    <dsp:sp modelId="{72A69F28-C4D2-4195-BA18-4F2C187626DD}">
      <dsp:nvSpPr>
        <dsp:cNvPr id="0" name=""/>
        <dsp:cNvSpPr/>
      </dsp:nvSpPr>
      <dsp:spPr>
        <a:xfrm>
          <a:off x="5403809" y="695248"/>
          <a:ext cx="1144856" cy="1144856"/>
        </a:xfrm>
        <a:prstGeom prst="ellipse">
          <a:avLst/>
        </a:prstGeom>
        <a:solidFill>
          <a:srgbClr val="235F6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Smart Specialisation Cluster</a:t>
          </a:r>
          <a:endParaRPr lang="en-GB" sz="1000" kern="1200" dirty="0"/>
        </a:p>
      </dsp:txBody>
      <dsp:txXfrm>
        <a:off x="5571469" y="862908"/>
        <a:ext cx="809536" cy="809536"/>
      </dsp:txXfrm>
    </dsp:sp>
    <dsp:sp modelId="{2D849EE8-9D75-476A-8760-FC7CA79AFC97}">
      <dsp:nvSpPr>
        <dsp:cNvPr id="0" name=""/>
        <dsp:cNvSpPr/>
      </dsp:nvSpPr>
      <dsp:spPr>
        <a:xfrm>
          <a:off x="6095934" y="2366186"/>
          <a:ext cx="1144856" cy="114485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Life Cycle Assessment &amp; Eco-Design</a:t>
          </a:r>
          <a:endParaRPr lang="en-GB" sz="1000" kern="1200" dirty="0"/>
        </a:p>
      </dsp:txBody>
      <dsp:txXfrm>
        <a:off x="6263594" y="2533846"/>
        <a:ext cx="809536" cy="809536"/>
      </dsp:txXfrm>
    </dsp:sp>
    <dsp:sp modelId="{D2E08CED-9185-4A91-BB33-28ECDA0A500C}">
      <dsp:nvSpPr>
        <dsp:cNvPr id="0" name=""/>
        <dsp:cNvSpPr/>
      </dsp:nvSpPr>
      <dsp:spPr>
        <a:xfrm>
          <a:off x="5403809" y="4037124"/>
          <a:ext cx="1144856" cy="114485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Energy Auditing &amp; Rating</a:t>
          </a:r>
          <a:endParaRPr lang="en-GB" sz="1000" kern="1200" dirty="0"/>
        </a:p>
      </dsp:txBody>
      <dsp:txXfrm>
        <a:off x="5571469" y="4204784"/>
        <a:ext cx="809536" cy="809536"/>
      </dsp:txXfrm>
    </dsp:sp>
    <dsp:sp modelId="{82907B27-6197-419D-8C69-88DF327F1EB1}">
      <dsp:nvSpPr>
        <dsp:cNvPr id="0" name=""/>
        <dsp:cNvSpPr/>
      </dsp:nvSpPr>
      <dsp:spPr>
        <a:xfrm>
          <a:off x="3733799" y="4729249"/>
          <a:ext cx="1143001" cy="114485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Benchmarking of Energy Efficiency measures</a:t>
          </a:r>
          <a:endParaRPr lang="en-GB" sz="1000" kern="1200" dirty="0"/>
        </a:p>
      </dsp:txBody>
      <dsp:txXfrm>
        <a:off x="3901188" y="4896909"/>
        <a:ext cx="808223" cy="809536"/>
      </dsp:txXfrm>
    </dsp:sp>
    <dsp:sp modelId="{E778BB6D-B7CB-4F1D-8835-9D294B0AF0BD}">
      <dsp:nvSpPr>
        <dsp:cNvPr id="0" name=""/>
        <dsp:cNvSpPr/>
      </dsp:nvSpPr>
      <dsp:spPr>
        <a:xfrm>
          <a:off x="2061933" y="4037124"/>
          <a:ext cx="1144856" cy="114485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Economic &amp; Environmental Impact Assessment</a:t>
          </a:r>
          <a:endParaRPr lang="en-GB" sz="1000" kern="1200" dirty="0"/>
        </a:p>
      </dsp:txBody>
      <dsp:txXfrm>
        <a:off x="2229593" y="4204784"/>
        <a:ext cx="809536" cy="809536"/>
      </dsp:txXfrm>
    </dsp:sp>
    <dsp:sp modelId="{E7F8EFAF-7669-4073-AC65-DEA11E0D9A37}">
      <dsp:nvSpPr>
        <dsp:cNvPr id="0" name=""/>
        <dsp:cNvSpPr/>
      </dsp:nvSpPr>
      <dsp:spPr>
        <a:xfrm>
          <a:off x="1369808" y="2366186"/>
          <a:ext cx="1144856" cy="1144856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Drain Water Heat Recovery</a:t>
          </a:r>
          <a:endParaRPr lang="en-GB" sz="1000" kern="1200" dirty="0"/>
        </a:p>
      </dsp:txBody>
      <dsp:txXfrm>
        <a:off x="1537468" y="2533846"/>
        <a:ext cx="809536" cy="809536"/>
      </dsp:txXfrm>
    </dsp:sp>
    <dsp:sp modelId="{30245926-B7D3-4897-981E-409976DCAD99}">
      <dsp:nvSpPr>
        <dsp:cNvPr id="0" name=""/>
        <dsp:cNvSpPr/>
      </dsp:nvSpPr>
      <dsp:spPr>
        <a:xfrm>
          <a:off x="2061933" y="695248"/>
          <a:ext cx="1144856" cy="1144856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000" kern="1200" dirty="0" smtClean="0"/>
            <a:t>Hydropower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Energy Recovery</a:t>
          </a:r>
          <a:endParaRPr lang="en-GB" sz="1000" kern="1200" dirty="0"/>
        </a:p>
      </dsp:txBody>
      <dsp:txXfrm>
        <a:off x="2229593" y="862908"/>
        <a:ext cx="809536" cy="8095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F7C44-C5E1-40BC-99B2-44B7668C3934}" type="datetimeFigureOut">
              <a:rPr lang="en-IE" smtClean="0"/>
              <a:t>22/10/2018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48DE4-2C85-4434-B96B-8CFD273686A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43141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3481E-3AAE-40C5-A301-D3FCCE8263B1}" type="datetimeFigureOut">
              <a:rPr lang="en-IE" smtClean="0"/>
              <a:pPr/>
              <a:t>22/10/2018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275F1-D1B7-4942-9BF8-56A4B023D59C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78779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1901-1800-445B-8DC8-B8E053869050}" type="datetimeFigureOut">
              <a:rPr lang="en-IE" smtClean="0"/>
              <a:pPr/>
              <a:t>22/10/2018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1535-C7A1-4086-9D6F-95BFFE240427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18926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1901-1800-445B-8DC8-B8E053869050}" type="datetimeFigureOut">
              <a:rPr lang="en-IE" smtClean="0"/>
              <a:pPr/>
              <a:t>22/10/2018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1535-C7A1-4086-9D6F-95BFFE240427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09054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1901-1800-445B-8DC8-B8E053869050}" type="datetimeFigureOut">
              <a:rPr lang="en-IE" smtClean="0"/>
              <a:pPr/>
              <a:t>22/10/2018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1535-C7A1-4086-9D6F-95BFFE240427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84444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1901-1800-445B-8DC8-B8E053869050}" type="datetimeFigureOut">
              <a:rPr lang="en-IE" smtClean="0"/>
              <a:pPr/>
              <a:t>22/10/2018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1535-C7A1-4086-9D6F-95BFFE240427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0721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1901-1800-445B-8DC8-B8E053869050}" type="datetimeFigureOut">
              <a:rPr lang="en-IE" smtClean="0"/>
              <a:pPr/>
              <a:t>22/10/2018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1535-C7A1-4086-9D6F-95BFFE240427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25765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1901-1800-445B-8DC8-B8E053869050}" type="datetimeFigureOut">
              <a:rPr lang="en-IE" smtClean="0"/>
              <a:pPr/>
              <a:t>22/10/2018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1535-C7A1-4086-9D6F-95BFFE240427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71510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1901-1800-445B-8DC8-B8E053869050}" type="datetimeFigureOut">
              <a:rPr lang="en-IE" smtClean="0"/>
              <a:pPr/>
              <a:t>22/10/2018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1535-C7A1-4086-9D6F-95BFFE240427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4109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1901-1800-445B-8DC8-B8E053869050}" type="datetimeFigureOut">
              <a:rPr lang="en-IE" smtClean="0"/>
              <a:pPr/>
              <a:t>22/10/2018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1535-C7A1-4086-9D6F-95BFFE240427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20081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1901-1800-445B-8DC8-B8E053869050}" type="datetimeFigureOut">
              <a:rPr lang="en-IE" smtClean="0"/>
              <a:pPr/>
              <a:t>22/10/2018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1535-C7A1-4086-9D6F-95BFFE240427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06189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1901-1800-445B-8DC8-B8E053869050}" type="datetimeFigureOut">
              <a:rPr lang="en-IE" smtClean="0"/>
              <a:pPr/>
              <a:t>22/10/2018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1535-C7A1-4086-9D6F-95BFFE240427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84952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1901-1800-445B-8DC8-B8E053869050}" type="datetimeFigureOut">
              <a:rPr lang="en-IE" smtClean="0"/>
              <a:pPr/>
              <a:t>22/10/2018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1535-C7A1-4086-9D6F-95BFFE240427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42131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B1901-1800-445B-8DC8-B8E053869050}" type="datetimeFigureOut">
              <a:rPr lang="en-IE" smtClean="0"/>
              <a:pPr/>
              <a:t>22/10/2018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91535-C7A1-4086-9D6F-95BFFE240427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2815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438400" y="37142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3065"/>
            <a:ext cx="9144000" cy="8249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117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1600" y="2362200"/>
            <a:ext cx="6705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Dŵr </a:t>
            </a:r>
            <a:r>
              <a:rPr lang="en-IE" dirty="0" smtClean="0"/>
              <a:t>Uisce Annual Conference 2018</a:t>
            </a:r>
          </a:p>
          <a:p>
            <a:pPr algn="ctr"/>
            <a:endParaRPr lang="en-IE" dirty="0"/>
          </a:p>
          <a:p>
            <a:pPr algn="ctr"/>
            <a:r>
              <a:rPr lang="en-IE" dirty="0" smtClean="0"/>
              <a:t>Water &amp; Energy Innovation</a:t>
            </a:r>
          </a:p>
          <a:p>
            <a:pPr algn="ctr"/>
            <a:endParaRPr lang="en-I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Helvetica Neue"/>
              <a:cs typeface="Helvetica Neue"/>
            </a:endParaRPr>
          </a:p>
          <a:p>
            <a:pPr algn="ctr"/>
            <a:r>
              <a:rPr lang="en-IE" dirty="0" smtClean="0"/>
              <a:t>23</a:t>
            </a:r>
            <a:r>
              <a:rPr lang="en-IE" baseline="30000" dirty="0" smtClean="0"/>
              <a:t>rd</a:t>
            </a:r>
            <a:r>
              <a:rPr lang="en-IE" dirty="0" smtClean="0"/>
              <a:t> October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1924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10" y="-12071"/>
            <a:ext cx="2971800" cy="104713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219199"/>
            <a:ext cx="8763000" cy="5638800"/>
          </a:xfrm>
        </p:spPr>
        <p:txBody>
          <a:bodyPr>
            <a:normAutofit/>
          </a:bodyPr>
          <a:lstStyle/>
          <a:p>
            <a:pPr algn="l"/>
            <a:endParaRPr lang="en-US" sz="18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tx1"/>
                </a:solidFill>
              </a:rPr>
              <a:t>S</a:t>
            </a:r>
            <a:r>
              <a:rPr lang="en-IE" sz="2000" dirty="0" smtClean="0">
                <a:solidFill>
                  <a:schemeClr val="tx1"/>
                </a:solidFill>
              </a:rPr>
              <a:t>ignificant </a:t>
            </a:r>
            <a:r>
              <a:rPr lang="en-IE" sz="2000" dirty="0">
                <a:solidFill>
                  <a:schemeClr val="tx1"/>
                </a:solidFill>
              </a:rPr>
              <a:t>scope to improve the energy efficiency of the distribution of water </a:t>
            </a:r>
            <a:r>
              <a:rPr lang="en-IE" sz="2000" dirty="0" smtClean="0">
                <a:solidFill>
                  <a:schemeClr val="tx1"/>
                </a:solidFill>
              </a:rPr>
              <a:t>resources.</a:t>
            </a:r>
            <a:endParaRPr lang="en-IE" sz="2000" dirty="0">
              <a:solidFill>
                <a:schemeClr val="tx1"/>
              </a:solidFill>
            </a:endParaRPr>
          </a:p>
          <a:p>
            <a:pPr algn="l"/>
            <a:endParaRPr lang="en-IE" sz="20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chemeClr val="tx1"/>
                </a:solidFill>
              </a:rPr>
              <a:t>The </a:t>
            </a:r>
            <a:r>
              <a:rPr lang="en-IE" sz="2000" dirty="0">
                <a:solidFill>
                  <a:schemeClr val="tx1"/>
                </a:solidFill>
              </a:rPr>
              <a:t>Dŵr Uisce project aims to </a:t>
            </a:r>
            <a:r>
              <a:rPr lang="en-IE" sz="2000" u="sng" dirty="0">
                <a:solidFill>
                  <a:schemeClr val="tx1"/>
                </a:solidFill>
              </a:rPr>
              <a:t>quantify</a:t>
            </a:r>
            <a:r>
              <a:rPr lang="en-IE" sz="2000" dirty="0">
                <a:solidFill>
                  <a:schemeClr val="tx1"/>
                </a:solidFill>
              </a:rPr>
              <a:t> and </a:t>
            </a:r>
            <a:r>
              <a:rPr lang="en-IE" sz="2000" u="sng" dirty="0">
                <a:solidFill>
                  <a:schemeClr val="tx1"/>
                </a:solidFill>
              </a:rPr>
              <a:t>demonstrate</a:t>
            </a:r>
            <a:r>
              <a:rPr lang="en-IE" sz="2000" dirty="0">
                <a:solidFill>
                  <a:schemeClr val="tx1"/>
                </a:solidFill>
              </a:rPr>
              <a:t> this scope </a:t>
            </a:r>
            <a:r>
              <a:rPr lang="en-IE" sz="2000" dirty="0" smtClean="0">
                <a:solidFill>
                  <a:schemeClr val="tx1"/>
                </a:solidFill>
              </a:rPr>
              <a:t>using:</a:t>
            </a:r>
          </a:p>
          <a:p>
            <a:pPr marL="800100" lvl="1" indent="-342900" algn="l">
              <a:buFont typeface="+mj-lt"/>
              <a:buAutoNum type="arabicPeriod"/>
            </a:pPr>
            <a:r>
              <a:rPr lang="en-IE" sz="1600" dirty="0" smtClean="0">
                <a:solidFill>
                  <a:schemeClr val="tx1"/>
                </a:solidFill>
              </a:rPr>
              <a:t>Smart </a:t>
            </a:r>
            <a:r>
              <a:rPr lang="en-IE" sz="1600" dirty="0">
                <a:solidFill>
                  <a:schemeClr val="tx1"/>
                </a:solidFill>
              </a:rPr>
              <a:t>and low-carbon technology</a:t>
            </a:r>
            <a:r>
              <a:rPr lang="en-IE" sz="1600" dirty="0" smtClean="0">
                <a:solidFill>
                  <a:schemeClr val="tx1"/>
                </a:solidFill>
              </a:rPr>
              <a:t>.</a:t>
            </a:r>
          </a:p>
          <a:p>
            <a:pPr marL="800100" lvl="1" indent="-342900" algn="l">
              <a:buFont typeface="+mj-lt"/>
              <a:buAutoNum type="arabicPeriod"/>
            </a:pPr>
            <a:r>
              <a:rPr lang="en-IE" sz="1600" dirty="0" smtClean="0">
                <a:solidFill>
                  <a:schemeClr val="tx1"/>
                </a:solidFill>
              </a:rPr>
              <a:t>Cross-sectoral &amp; cross-border benchmarking, and economical and environmental impact assessment</a:t>
            </a:r>
          </a:p>
          <a:p>
            <a:pPr marL="800100" lvl="1" indent="-342900" algn="l">
              <a:buFont typeface="+mj-lt"/>
              <a:buAutoNum type="arabicPeriod"/>
            </a:pPr>
            <a:r>
              <a:rPr lang="en-IE" sz="1600" dirty="0" smtClean="0">
                <a:solidFill>
                  <a:schemeClr val="tx1"/>
                </a:solidFill>
              </a:rPr>
              <a:t>Networking, dissemination, knowledge exchange, brokerage events, demonstrations.</a:t>
            </a:r>
          </a:p>
          <a:p>
            <a:pPr algn="l"/>
            <a:endParaRPr lang="en-IE" sz="20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chemeClr val="tx1"/>
                </a:solidFill>
              </a:rPr>
              <a:t>The </a:t>
            </a:r>
            <a:r>
              <a:rPr lang="en-IE" sz="2000" dirty="0">
                <a:solidFill>
                  <a:schemeClr val="tx1"/>
                </a:solidFill>
              </a:rPr>
              <a:t>project will deliver improved efficiency of the water-energy nexus, benefitting two key stakeholders groups: </a:t>
            </a:r>
            <a:r>
              <a:rPr lang="en-IE" sz="2000" b="1" dirty="0">
                <a:solidFill>
                  <a:schemeClr val="tx1"/>
                </a:solidFill>
              </a:rPr>
              <a:t>water </a:t>
            </a:r>
            <a:r>
              <a:rPr lang="en-IE" sz="2000" b="1" dirty="0" smtClean="0">
                <a:solidFill>
                  <a:schemeClr val="tx1"/>
                </a:solidFill>
              </a:rPr>
              <a:t>suppliers </a:t>
            </a:r>
            <a:r>
              <a:rPr lang="en-IE" sz="2000" dirty="0">
                <a:solidFill>
                  <a:schemeClr val="tx1"/>
                </a:solidFill>
              </a:rPr>
              <a:t>and </a:t>
            </a:r>
            <a:r>
              <a:rPr lang="en-IE" sz="2000" b="1" dirty="0">
                <a:solidFill>
                  <a:schemeClr val="tx1"/>
                </a:solidFill>
              </a:rPr>
              <a:t>water </a:t>
            </a:r>
            <a:r>
              <a:rPr lang="en-IE" sz="2000" b="1" dirty="0" smtClean="0">
                <a:solidFill>
                  <a:schemeClr val="tx1"/>
                </a:solidFill>
              </a:rPr>
              <a:t>consumers</a:t>
            </a:r>
            <a:endParaRPr lang="en-IE" sz="2000" dirty="0">
              <a:solidFill>
                <a:schemeClr val="tx1"/>
              </a:solidFill>
            </a:endParaRPr>
          </a:p>
          <a:p>
            <a:pPr algn="l"/>
            <a:endParaRPr lang="en-US" sz="2000" dirty="0" smtClean="0">
              <a:solidFill>
                <a:schemeClr val="tx1"/>
              </a:solidFill>
            </a:endParaRPr>
          </a:p>
          <a:p>
            <a:pPr lvl="1" algn="l">
              <a:buFont typeface="Arial" pitchFamily="34" charset="0"/>
              <a:buChar char="•"/>
            </a:pPr>
            <a:endParaRPr lang="en-US" sz="1800" dirty="0" smtClean="0">
              <a:solidFill>
                <a:schemeClr val="tx1"/>
              </a:solidFill>
            </a:endParaRP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14400"/>
            <a:ext cx="7851648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en-IE" sz="3100" dirty="0" smtClean="0"/>
              <a:t>Introduction to Dŵr Uisce</a:t>
            </a:r>
            <a:endParaRPr lang="en-I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392" y="7593"/>
            <a:ext cx="1066800" cy="10471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800"/>
            <a:ext cx="9144000" cy="82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8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438400" y="37142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2" y="1371600"/>
            <a:ext cx="9002795" cy="410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29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477000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86390880"/>
              </p:ext>
            </p:extLst>
          </p:nvPr>
        </p:nvGraphicFramePr>
        <p:xfrm>
          <a:off x="228600" y="685800"/>
          <a:ext cx="8610600" cy="5877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276600" y="2438400"/>
            <a:ext cx="2514600" cy="27432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pPr algn="ctr"/>
            <a:r>
              <a:rPr lang="en-GB" dirty="0" smtClean="0">
                <a:solidFill>
                  <a:srgbClr val="00B0F0"/>
                </a:solidFill>
              </a:rPr>
              <a:t>Climate Change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200400" y="2286000"/>
            <a:ext cx="2667000" cy="2667000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Arc 8"/>
          <p:cNvSpPr/>
          <p:nvPr/>
        </p:nvSpPr>
        <p:spPr>
          <a:xfrm rot="16200000">
            <a:off x="1409700" y="723900"/>
            <a:ext cx="6019800" cy="5791200"/>
          </a:xfrm>
          <a:prstGeom prst="arc">
            <a:avLst>
              <a:gd name="adj1" fmla="val 16188146"/>
              <a:gd name="adj2" fmla="val 2154738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0" y="1320225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Technology Platforms</a:t>
            </a:r>
            <a:endParaRPr lang="en-GB" sz="1600" dirty="0"/>
          </a:p>
        </p:txBody>
      </p:sp>
      <p:sp>
        <p:nvSpPr>
          <p:cNvPr id="14" name="Arc 13"/>
          <p:cNvSpPr/>
          <p:nvPr/>
        </p:nvSpPr>
        <p:spPr>
          <a:xfrm rot="5743043">
            <a:off x="1578660" y="678850"/>
            <a:ext cx="6057811" cy="5895686"/>
          </a:xfrm>
          <a:prstGeom prst="arc">
            <a:avLst>
              <a:gd name="adj1" fmla="val 16188146"/>
              <a:gd name="adj2" fmla="val 1978788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6095999" y="6120825"/>
            <a:ext cx="1746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Policy Support &amp; Guidance</a:t>
            </a:r>
            <a:endParaRPr lang="en-GB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6893043" y="757336"/>
            <a:ext cx="1746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Dissemination &amp; Collaboration</a:t>
            </a:r>
            <a:endParaRPr lang="en-GB" sz="1600" dirty="0"/>
          </a:p>
        </p:txBody>
      </p:sp>
      <p:sp>
        <p:nvSpPr>
          <p:cNvPr id="11" name="Arc 10"/>
          <p:cNvSpPr/>
          <p:nvPr/>
        </p:nvSpPr>
        <p:spPr>
          <a:xfrm rot="1570477">
            <a:off x="4088431" y="851358"/>
            <a:ext cx="3048000" cy="3937575"/>
          </a:xfrm>
          <a:prstGeom prst="arc">
            <a:avLst>
              <a:gd name="adj1" fmla="val 16200000"/>
              <a:gd name="adj2" fmla="val 1795397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5105400" y="2362200"/>
            <a:ext cx="685800" cy="685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GB" sz="3100" dirty="0" smtClean="0"/>
              <a:t>The Dŵr Uisce project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279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4" grpId="0" animBg="1"/>
      <p:bldP spid="15" grpId="0"/>
      <p:bldP spid="16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28144" y="857250"/>
            <a:ext cx="9015856" cy="5143500"/>
          </a:xfrm>
          <a:prstGeom prst="rect">
            <a:avLst/>
          </a:prstGeom>
          <a:noFill/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E" sz="255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36071" y="4916853"/>
            <a:ext cx="51752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7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#dwruisce2018</a:t>
            </a:r>
          </a:p>
          <a:p>
            <a:endParaRPr lang="en-IE" sz="2700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755" y="1042471"/>
            <a:ext cx="2246495" cy="1263653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156030"/>
              </p:ext>
            </p:extLst>
          </p:nvPr>
        </p:nvGraphicFramePr>
        <p:xfrm>
          <a:off x="317005" y="3143045"/>
          <a:ext cx="8409244" cy="2648056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867803"/>
                <a:gridCol w="1302006"/>
                <a:gridCol w="6239435"/>
              </a:tblGrid>
              <a:tr h="910250">
                <a:tc rowSpan="5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500" dirty="0">
                          <a:effectLst/>
                        </a:rPr>
                        <a:t>Innovation Opportunities (Chair: Prysor Williams)</a:t>
                      </a:r>
                      <a:endParaRPr lang="en-IE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500">
                          <a:effectLst/>
                        </a:rPr>
                        <a:t>09.30 – 09.40</a:t>
                      </a:r>
                      <a:endParaRPr lang="en-IE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500" dirty="0">
                          <a:effectLst/>
                        </a:rPr>
                        <a:t>Aonghus McNabola, Trinity College Dublin.</a:t>
                      </a:r>
                      <a:endParaRPr lang="en-IE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500" dirty="0">
                          <a:effectLst/>
                        </a:rPr>
                        <a:t>Dŵr Uisce 'Distributing our Water Resources: Utilising Integrated, Smart and low-Carbon Energy'.</a:t>
                      </a:r>
                      <a:endParaRPr lang="en-IE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</a:tr>
              <a:tr h="558389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500" dirty="0">
                          <a:effectLst/>
                        </a:rPr>
                        <a:t>09.40 – 10.10</a:t>
                      </a:r>
                      <a:endParaRPr lang="en-IE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500" dirty="0">
                          <a:effectLst/>
                        </a:rPr>
                        <a:t>Paul O’Callaghan, </a:t>
                      </a:r>
                      <a:r>
                        <a:rPr lang="en-IE" sz="1500" dirty="0" smtClean="0">
                          <a:effectLst/>
                        </a:rPr>
                        <a:t>BlueTech </a:t>
                      </a:r>
                      <a:r>
                        <a:rPr lang="en-IE" sz="1500" dirty="0">
                          <a:effectLst/>
                        </a:rPr>
                        <a:t>Research</a:t>
                      </a:r>
                      <a:r>
                        <a:rPr lang="en-IE" sz="1500" dirty="0" smtClean="0">
                          <a:effectLst/>
                        </a:rPr>
                        <a:t>. (</a:t>
                      </a:r>
                      <a:r>
                        <a:rPr lang="en-IE" sz="1500" dirty="0">
                          <a:effectLst/>
                        </a:rPr>
                        <a:t>Private Sector). </a:t>
                      </a:r>
                      <a:endParaRPr lang="en-IE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</a:tr>
              <a:tr h="558389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500">
                          <a:effectLst/>
                        </a:rPr>
                        <a:t>10.10 – 10.30</a:t>
                      </a:r>
                      <a:endParaRPr lang="en-IE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500">
                          <a:effectLst/>
                        </a:rPr>
                        <a:t>Mike Pedley, “Back to the Future - via the Present: progress and challenges for energy in the UK Water Industry”. (Private Sector).</a:t>
                      </a:r>
                      <a:endParaRPr lang="en-IE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</a:tr>
              <a:tr h="310514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500" dirty="0">
                          <a:effectLst/>
                        </a:rPr>
                        <a:t>10.30 – 10.40</a:t>
                      </a:r>
                      <a:endParaRPr lang="en-IE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500" dirty="0">
                          <a:effectLst/>
                        </a:rPr>
                        <a:t>Innovation Opportunities– Q&amp;A</a:t>
                      </a:r>
                      <a:endParaRPr lang="en-IE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</a:tr>
              <a:tr h="310514">
                <a:tc vMerge="1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E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5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10.40 – 11.30</a:t>
                      </a:r>
                      <a:endParaRPr lang="en-IE" sz="14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2-min Water, Energy and Innovation: Intersectoral pitches.</a:t>
                      </a:r>
                      <a:endParaRPr lang="en-IE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8143" y="883863"/>
            <a:ext cx="85235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300" dirty="0">
                <a:solidFill>
                  <a:srgbClr val="003399"/>
                </a:solidFill>
                <a:latin typeface="Cambria" panose="02040503050406030204" pitchFamily="18" charset="0"/>
              </a:rPr>
              <a:t>Dŵr Uisce Water-Energy </a:t>
            </a:r>
          </a:p>
          <a:p>
            <a:r>
              <a:rPr lang="en-IE" sz="3300" dirty="0">
                <a:solidFill>
                  <a:srgbClr val="003399"/>
                </a:solidFill>
                <a:latin typeface="Cambria" panose="02040503050406030204" pitchFamily="18" charset="0"/>
              </a:rPr>
              <a:t>Innovation Conference: </a:t>
            </a:r>
          </a:p>
          <a:p>
            <a:r>
              <a:rPr lang="en-IE" sz="3300" i="1" dirty="0">
                <a:solidFill>
                  <a:srgbClr val="00B0F0"/>
                </a:solidFill>
                <a:latin typeface="Cambria" panose="02040503050406030204" pitchFamily="18" charset="0"/>
              </a:rPr>
              <a:t>Section Innovation Opportunities. </a:t>
            </a:r>
          </a:p>
          <a:p>
            <a:r>
              <a:rPr lang="en-IE" sz="3300" b="1" dirty="0">
                <a:solidFill>
                  <a:srgbClr val="003399"/>
                </a:solidFill>
                <a:latin typeface="Cambria" panose="02040503050406030204" pitchFamily="18" charset="0"/>
              </a:rPr>
              <a:t>09:30 to 11:30 am</a:t>
            </a:r>
          </a:p>
        </p:txBody>
      </p:sp>
    </p:spTree>
    <p:extLst>
      <p:ext uri="{BB962C8B-B14F-4D97-AF65-F5344CB8AC3E}">
        <p14:creationId xmlns:p14="http://schemas.microsoft.com/office/powerpoint/2010/main" val="51881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28144" y="857250"/>
            <a:ext cx="9015856" cy="5143500"/>
          </a:xfrm>
          <a:prstGeom prst="rect">
            <a:avLst/>
          </a:prstGeom>
          <a:noFill/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E" sz="255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36071" y="4916853"/>
            <a:ext cx="51752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7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#dwruisce2018</a:t>
            </a:r>
          </a:p>
          <a:p>
            <a:endParaRPr lang="en-IE" sz="2700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212" y="1035173"/>
            <a:ext cx="2076635" cy="11681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585" y="864366"/>
            <a:ext cx="85235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300" dirty="0">
                <a:solidFill>
                  <a:srgbClr val="003399"/>
                </a:solidFill>
                <a:latin typeface="Cambria" panose="02040503050406030204" pitchFamily="18" charset="0"/>
              </a:rPr>
              <a:t>Dŵr Uisce Water-Energy</a:t>
            </a:r>
          </a:p>
          <a:p>
            <a:r>
              <a:rPr lang="en-IE" sz="3300" dirty="0">
                <a:solidFill>
                  <a:srgbClr val="003399"/>
                </a:solidFill>
                <a:latin typeface="Cambria" panose="02040503050406030204" pitchFamily="18" charset="0"/>
              </a:rPr>
              <a:t>Innovation Conference: </a:t>
            </a:r>
          </a:p>
          <a:p>
            <a:r>
              <a:rPr lang="en-IE" sz="3300" i="1" dirty="0">
                <a:solidFill>
                  <a:srgbClr val="00B0F0"/>
                </a:solidFill>
                <a:latin typeface="Cambria" panose="02040503050406030204" pitchFamily="18" charset="0"/>
              </a:rPr>
              <a:t>Section Innovation in Practice. </a:t>
            </a:r>
          </a:p>
          <a:p>
            <a:r>
              <a:rPr lang="en-IE" sz="3300" b="1" dirty="0">
                <a:solidFill>
                  <a:srgbClr val="003399"/>
                </a:solidFill>
                <a:latin typeface="Cambria" panose="02040503050406030204" pitchFamily="18" charset="0"/>
              </a:rPr>
              <a:t>12:00 to 13:15 pm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28144" y="2978459"/>
          <a:ext cx="8523544" cy="287121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79599"/>
                <a:gridCol w="1736777"/>
                <a:gridCol w="5907168"/>
              </a:tblGrid>
              <a:tr h="733806">
                <a:tc rowSpan="5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500" b="1" dirty="0">
                          <a:solidFill>
                            <a:schemeClr val="tx1"/>
                          </a:solidFill>
                          <a:effectLst/>
                        </a:rPr>
                        <a:t>Innovation in Practice </a:t>
                      </a:r>
                      <a:endParaRPr lang="en-IE" sz="15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500" b="1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IE" sz="1500" b="1" dirty="0">
                          <a:solidFill>
                            <a:schemeClr val="tx1"/>
                          </a:solidFill>
                          <a:effectLst/>
                        </a:rPr>
                        <a:t>Chair: Aonghus McNabola)</a:t>
                      </a:r>
                      <a:endParaRPr lang="en-IE" sz="15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500" b="1">
                          <a:solidFill>
                            <a:schemeClr val="tx1"/>
                          </a:solidFill>
                          <a:effectLst/>
                        </a:rPr>
                        <a:t>12.00 – 12.15</a:t>
                      </a:r>
                      <a:endParaRPr lang="en-IE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500" b="1" dirty="0">
                          <a:solidFill>
                            <a:schemeClr val="tx1"/>
                          </a:solidFill>
                          <a:effectLst/>
                        </a:rPr>
                        <a:t>Triona Collins, “Engaging with the Rural Water Community</a:t>
                      </a:r>
                      <a:r>
                        <a:rPr lang="en-IE" sz="1500" b="1" dirty="0" smtClean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500" b="1" dirty="0" smtClean="0">
                          <a:solidFill>
                            <a:schemeClr val="tx1"/>
                          </a:solidFill>
                          <a:effectLst/>
                        </a:rPr>
                        <a:t>I </a:t>
                      </a:r>
                      <a:r>
                        <a:rPr lang="en-IE" sz="1500" b="1" dirty="0">
                          <a:solidFill>
                            <a:schemeClr val="tx1"/>
                          </a:solidFill>
                          <a:effectLst/>
                        </a:rPr>
                        <a:t>Must Do Something”, Water Services, Tipperary County Council. (Communities Sector).</a:t>
                      </a:r>
                      <a:endParaRPr lang="en-IE" sz="15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</a:tr>
              <a:tr h="45720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500" b="1">
                          <a:solidFill>
                            <a:schemeClr val="tx1"/>
                          </a:solidFill>
                          <a:effectLst/>
                        </a:rPr>
                        <a:t>12.15– 12.30</a:t>
                      </a:r>
                      <a:endParaRPr lang="en-IE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1500" b="1" kern="0" dirty="0">
                          <a:solidFill>
                            <a:schemeClr val="tx1"/>
                          </a:solidFill>
                          <a:effectLst/>
                        </a:rPr>
                        <a:t>John Durkan, “Doing more with less”. ABP Food Group.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1500" b="1" kern="0" dirty="0">
                          <a:solidFill>
                            <a:schemeClr val="tx1"/>
                          </a:solidFill>
                          <a:effectLst/>
                        </a:rPr>
                        <a:t>(Food Sector).</a:t>
                      </a:r>
                      <a:endParaRPr lang="en-IE" sz="1500" b="1" kern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Helvetica Neue"/>
                        <a:cs typeface="Helvetica Neue"/>
                      </a:endParaRPr>
                    </a:p>
                  </a:txBody>
                  <a:tcPr marL="51435" marR="51435" marT="0" marB="0"/>
                </a:tc>
              </a:tr>
              <a:tr h="45720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500" b="1">
                          <a:solidFill>
                            <a:schemeClr val="tx1"/>
                          </a:solidFill>
                          <a:effectLst/>
                        </a:rPr>
                        <a:t>12.30 – 12.45</a:t>
                      </a:r>
                      <a:endParaRPr lang="en-IE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1500" b="1" kern="0">
                          <a:solidFill>
                            <a:schemeClr val="tx1"/>
                          </a:solidFill>
                          <a:effectLst/>
                        </a:rPr>
                        <a:t>Benny McDonagh, “Rethinking Energy”, EPS Group.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1500" b="1" kern="0">
                          <a:solidFill>
                            <a:schemeClr val="tx1"/>
                          </a:solidFill>
                          <a:effectLst/>
                        </a:rPr>
                        <a:t>(Energy and Water Treatment Supply Sectors).</a:t>
                      </a:r>
                      <a:endParaRPr lang="en-IE" sz="1500" b="1" ker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Helvetica Neue"/>
                        <a:cs typeface="Helvetica Neue"/>
                      </a:endParaRPr>
                    </a:p>
                  </a:txBody>
                  <a:tcPr marL="51435" marR="51435" marT="0" marB="0"/>
                </a:tc>
              </a:tr>
              <a:tr h="733806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500" b="1">
                          <a:solidFill>
                            <a:schemeClr val="tx1"/>
                          </a:solidFill>
                          <a:effectLst/>
                        </a:rPr>
                        <a:t>12:45 – 13:00</a:t>
                      </a:r>
                      <a:endParaRPr lang="en-IE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500" b="1" dirty="0">
                          <a:solidFill>
                            <a:schemeClr val="tx1"/>
                          </a:solidFill>
                          <a:effectLst/>
                        </a:rPr>
                        <a:t>John Gallagher &amp; Paul Coughlan, “Innovating for low‐carbon energy through hydropower”. Trinity College Dublin. (Conservation Charity Sector).</a:t>
                      </a:r>
                      <a:endParaRPr lang="en-IE" sz="15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</a:tr>
              <a:tr h="489204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500" b="1">
                          <a:solidFill>
                            <a:schemeClr val="tx1"/>
                          </a:solidFill>
                          <a:effectLst/>
                        </a:rPr>
                        <a:t>13:00 –13:15</a:t>
                      </a:r>
                      <a:endParaRPr lang="en-IE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500" b="1" dirty="0">
                          <a:solidFill>
                            <a:schemeClr val="tx1"/>
                          </a:solidFill>
                          <a:effectLst/>
                        </a:rPr>
                        <a:t>Innovation and Practice – Q&amp;A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5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E" sz="15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44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36071" y="4916853"/>
            <a:ext cx="51752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7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#dwruisce2018</a:t>
            </a:r>
          </a:p>
          <a:p>
            <a:endParaRPr lang="en-IE" sz="2700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212" y="1035173"/>
            <a:ext cx="2076635" cy="11681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585" y="864366"/>
            <a:ext cx="85235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300" dirty="0">
                <a:solidFill>
                  <a:srgbClr val="003399"/>
                </a:solidFill>
                <a:latin typeface="Cambria" panose="02040503050406030204" pitchFamily="18" charset="0"/>
              </a:rPr>
              <a:t>Dŵr Uisce Water-Energy </a:t>
            </a:r>
          </a:p>
          <a:p>
            <a:r>
              <a:rPr lang="en-IE" sz="3300" dirty="0">
                <a:solidFill>
                  <a:srgbClr val="003399"/>
                </a:solidFill>
                <a:latin typeface="Cambria" panose="02040503050406030204" pitchFamily="18" charset="0"/>
              </a:rPr>
              <a:t>Innovation Conference: </a:t>
            </a:r>
          </a:p>
          <a:p>
            <a:r>
              <a:rPr lang="en-IE" sz="3300" i="1" dirty="0">
                <a:solidFill>
                  <a:srgbClr val="00B0F0"/>
                </a:solidFill>
                <a:latin typeface="Cambria" panose="02040503050406030204" pitchFamily="18" charset="0"/>
              </a:rPr>
              <a:t>Section Demonstrating Learning. </a:t>
            </a:r>
          </a:p>
          <a:p>
            <a:r>
              <a:rPr lang="en-IE" sz="3300" b="1" dirty="0">
                <a:solidFill>
                  <a:srgbClr val="003399"/>
                </a:solidFill>
                <a:latin typeface="Cambria" panose="02040503050406030204" pitchFamily="18" charset="0"/>
              </a:rPr>
              <a:t>14:10 to 15:30 pm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748144"/>
              </p:ext>
            </p:extLst>
          </p:nvPr>
        </p:nvGraphicFramePr>
        <p:xfrm>
          <a:off x="126545" y="2914451"/>
          <a:ext cx="8608626" cy="2935224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888379"/>
                <a:gridCol w="1459231"/>
                <a:gridCol w="6261016"/>
              </a:tblGrid>
              <a:tr h="733806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500" dirty="0">
                          <a:effectLst/>
                        </a:rPr>
                        <a:t>Demonstrating  Learning  </a:t>
                      </a: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500" dirty="0">
                          <a:effectLst/>
                        </a:rPr>
                        <a:t>(Chair: Paul  Coughlan)</a:t>
                      </a:r>
                      <a:endParaRPr lang="en-IE" sz="15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 vert="vert270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500">
                          <a:effectLst/>
                        </a:rPr>
                        <a:t>14.10 – 14.30</a:t>
                      </a:r>
                      <a:endParaRPr lang="en-IE" sz="1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500" dirty="0">
                          <a:effectLst/>
                        </a:rPr>
                        <a:t>Dŵr Uisce Hydropower Demonstration sites.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500" dirty="0">
                          <a:effectLst/>
                        </a:rPr>
                        <a:t>“Blackstairs Group Water Scheme, Ireland &amp; Tŷ Mawr Wybrnant, National Trust, Wales</a:t>
                      </a:r>
                      <a:r>
                        <a:rPr lang="en-IE" sz="1500" dirty="0" smtClean="0">
                          <a:effectLst/>
                        </a:rPr>
                        <a:t>”. Daniele </a:t>
                      </a:r>
                      <a:r>
                        <a:rPr lang="en-IE" sz="1500" dirty="0">
                          <a:effectLst/>
                        </a:rPr>
                        <a:t>Novara, Trinity College Dublin. </a:t>
                      </a:r>
                      <a:endParaRPr lang="en-IE" sz="15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</a:tr>
              <a:tr h="733806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500" dirty="0">
                          <a:effectLst/>
                        </a:rPr>
                        <a:t>14.30 – 14:50</a:t>
                      </a:r>
                      <a:endParaRPr lang="en-IE" sz="15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500" dirty="0">
                          <a:effectLst/>
                        </a:rPr>
                        <a:t>Dŵr Uisce Heat Recovery Demonstration sites.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500" dirty="0">
                          <a:effectLst/>
                        </a:rPr>
                        <a:t>“Penrhyn Castle, National Trust, Wales</a:t>
                      </a:r>
                      <a:r>
                        <a:rPr lang="en-IE" sz="1500" dirty="0" smtClean="0">
                          <a:effectLst/>
                        </a:rPr>
                        <a:t>”. Isabel </a:t>
                      </a:r>
                      <a:r>
                        <a:rPr lang="en-IE" sz="1500" dirty="0">
                          <a:effectLst/>
                        </a:rPr>
                        <a:t>Schestak &amp; Jan Spriet, Bangor University &amp; Trinity College Dublin.</a:t>
                      </a:r>
                      <a:endParaRPr lang="en-IE" sz="15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</a:tr>
              <a:tr h="733806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500">
                          <a:effectLst/>
                        </a:rPr>
                        <a:t>14.50 –15:10</a:t>
                      </a:r>
                      <a:endParaRPr lang="en-IE" sz="1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500" dirty="0">
                          <a:effectLst/>
                        </a:rPr>
                        <a:t>Demonstrating Cluster Growth.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500" dirty="0">
                          <a:effectLst/>
                        </a:rPr>
                        <a:t>“Demonstrating learning in action in a water and energy smart specialisation cluster</a:t>
                      </a:r>
                      <a:r>
                        <a:rPr lang="en-IE" sz="1500" dirty="0" smtClean="0">
                          <a:effectLst/>
                        </a:rPr>
                        <a:t>”. Ana </a:t>
                      </a:r>
                      <a:r>
                        <a:rPr lang="en-IE" sz="1500" dirty="0">
                          <a:effectLst/>
                        </a:rPr>
                        <a:t>de Almeida Kumlien, Trinity College Dublin. </a:t>
                      </a:r>
                      <a:endParaRPr lang="en-IE" sz="15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</a:tr>
              <a:tr h="244602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500">
                          <a:effectLst/>
                        </a:rPr>
                        <a:t>15.10 – 15:20</a:t>
                      </a:r>
                      <a:endParaRPr lang="en-IE" sz="1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500">
                          <a:effectLst/>
                        </a:rPr>
                        <a:t>Demonstrating  Learning  – Q&amp;A</a:t>
                      </a:r>
                      <a:endParaRPr lang="en-IE" sz="1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</a:tr>
              <a:tr h="4892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500">
                          <a:effectLst/>
                        </a:rPr>
                        <a:t> </a:t>
                      </a:r>
                      <a:endParaRPr lang="en-IE" sz="1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500" dirty="0">
                          <a:effectLst/>
                        </a:rPr>
                        <a:t>15.20 – 15.30</a:t>
                      </a:r>
                      <a:endParaRPr lang="en-IE" sz="15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500" dirty="0">
                          <a:effectLst/>
                        </a:rPr>
                        <a:t>Aonghus McNabola, Dŵr Uisce project, Trinity College Dublin.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500" dirty="0">
                          <a:effectLst/>
                        </a:rPr>
                        <a:t>Closing remarks &amp; call for action.</a:t>
                      </a:r>
                      <a:endParaRPr lang="en-IE" sz="15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266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990254"/>
            <a:ext cx="86131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sz="3300" dirty="0">
              <a:solidFill>
                <a:srgbClr val="0000CC"/>
              </a:solidFill>
              <a:latin typeface="Cambria" panose="02040503050406030204" pitchFamily="18" charset="0"/>
            </a:endParaRPr>
          </a:p>
          <a:p>
            <a:r>
              <a:rPr lang="en-IE" sz="3300" dirty="0">
                <a:solidFill>
                  <a:srgbClr val="0000CC"/>
                </a:solidFill>
                <a:latin typeface="Cambria" panose="02040503050406030204" pitchFamily="18" charset="0"/>
              </a:rPr>
              <a:t>       </a:t>
            </a:r>
          </a:p>
          <a:p>
            <a:r>
              <a:rPr lang="en-IE" sz="3300" dirty="0">
                <a:solidFill>
                  <a:srgbClr val="0000CC"/>
                </a:solidFill>
                <a:latin typeface="Cambria" panose="02040503050406030204" pitchFamily="18" charset="0"/>
              </a:rPr>
              <a:t>use #dwruisce2018        use #dwruisce2018 </a:t>
            </a:r>
          </a:p>
          <a:p>
            <a:r>
              <a:rPr lang="en-IE" sz="3300" dirty="0">
                <a:solidFill>
                  <a:srgbClr val="0000CC"/>
                </a:solidFill>
                <a:latin typeface="Cambria" panose="02040503050406030204" pitchFamily="18" charset="0"/>
              </a:rPr>
              <a:t>tag: @Dwr_Uisce              tag: </a:t>
            </a:r>
            <a:r>
              <a:rPr lang="en-IE" sz="3300" dirty="0" err="1">
                <a:solidFill>
                  <a:srgbClr val="0000CC"/>
                </a:solidFill>
                <a:latin typeface="Cambria" panose="02040503050406030204" pitchFamily="18" charset="0"/>
              </a:rPr>
              <a:t>theDŵr</a:t>
            </a:r>
            <a:r>
              <a:rPr lang="en-IE" sz="3300" dirty="0">
                <a:solidFill>
                  <a:srgbClr val="0000CC"/>
                </a:solidFill>
                <a:latin typeface="Cambria" panose="02040503050406030204" pitchFamily="18" charset="0"/>
              </a:rPr>
              <a:t> Uisce team</a:t>
            </a:r>
          </a:p>
          <a:p>
            <a:endParaRPr lang="en-IE" sz="3300" dirty="0">
              <a:solidFill>
                <a:srgbClr val="0000CC"/>
              </a:solidFill>
              <a:latin typeface="Cambria" panose="02040503050406030204" pitchFamily="18" charset="0"/>
            </a:endParaRPr>
          </a:p>
          <a:p>
            <a:pPr algn="ctr"/>
            <a:r>
              <a:rPr lang="en-IE" sz="3300" b="1" dirty="0">
                <a:solidFill>
                  <a:srgbClr val="0000CC"/>
                </a:solidFill>
                <a:latin typeface="Cambria" panose="02040503050406030204" pitchFamily="18" charset="0"/>
              </a:rPr>
              <a:t>Tags us on social media and share today’s good news!</a:t>
            </a:r>
          </a:p>
        </p:txBody>
      </p:sp>
      <p:pic>
        <p:nvPicPr>
          <p:cNvPr id="5" name="74 Imagen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93" y="1484974"/>
            <a:ext cx="681435" cy="6814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57" y="1609690"/>
            <a:ext cx="556719" cy="556719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51" y="5145238"/>
            <a:ext cx="6444671" cy="581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96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4949</TotalTime>
  <Words>563</Words>
  <Application>Microsoft Office PowerPoint</Application>
  <PresentationFormat>On-screen Show (4:3)</PresentationFormat>
  <Paragraphs>98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Cambria</vt:lpstr>
      <vt:lpstr>Helvetica Neue</vt:lpstr>
      <vt:lpstr>Office Theme</vt:lpstr>
      <vt:lpstr>PowerPoint Presentation</vt:lpstr>
      <vt:lpstr>Introduction to Dŵr Uisce</vt:lpstr>
      <vt:lpstr>PowerPoint Presentation</vt:lpstr>
      <vt:lpstr>The Dŵr Uisce project</vt:lpstr>
      <vt:lpstr>PowerPoint Presentation</vt:lpstr>
      <vt:lpstr>PowerPoint Presentation</vt:lpstr>
      <vt:lpstr>PowerPoint Presentation</vt:lpstr>
      <vt:lpstr>PowerPoint Presentation</vt:lpstr>
    </vt:vector>
  </TitlesOfParts>
  <Company>TCD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amcnabo</dc:creator>
  <cp:lastModifiedBy>Ana De Almeida Kumlien</cp:lastModifiedBy>
  <cp:revision>304</cp:revision>
  <cp:lastPrinted>2015-06-11T10:45:56Z</cp:lastPrinted>
  <dcterms:created xsi:type="dcterms:W3CDTF">2011-03-14T10:52:17Z</dcterms:created>
  <dcterms:modified xsi:type="dcterms:W3CDTF">2018-10-22T21:56:08Z</dcterms:modified>
</cp:coreProperties>
</file>